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13" r:id="rId4"/>
    <p:sldId id="258" r:id="rId5"/>
    <p:sldId id="308" r:id="rId6"/>
    <p:sldId id="307" r:id="rId7"/>
    <p:sldId id="314" r:id="rId8"/>
    <p:sldId id="305" r:id="rId9"/>
    <p:sldId id="268" r:id="rId10"/>
    <p:sldId id="269" r:id="rId11"/>
    <p:sldId id="267" r:id="rId12"/>
    <p:sldId id="270" r:id="rId13"/>
    <p:sldId id="280" r:id="rId14"/>
    <p:sldId id="281" r:id="rId15"/>
    <p:sldId id="283" r:id="rId16"/>
    <p:sldId id="284" r:id="rId17"/>
    <p:sldId id="285" r:id="rId18"/>
    <p:sldId id="282" r:id="rId19"/>
    <p:sldId id="315" r:id="rId20"/>
    <p:sldId id="316" r:id="rId21"/>
    <p:sldId id="290" r:id="rId22"/>
    <p:sldId id="291" r:id="rId23"/>
    <p:sldId id="292" r:id="rId24"/>
    <p:sldId id="295" r:id="rId25"/>
    <p:sldId id="293" r:id="rId26"/>
    <p:sldId id="309" r:id="rId27"/>
    <p:sldId id="296" r:id="rId28"/>
    <p:sldId id="297" r:id="rId29"/>
    <p:sldId id="273" r:id="rId30"/>
    <p:sldId id="272" r:id="rId31"/>
    <p:sldId id="279" r:id="rId32"/>
    <p:sldId id="287" r:id="rId33"/>
    <p:sldId id="276" r:id="rId34"/>
    <p:sldId id="277" r:id="rId35"/>
    <p:sldId id="274" r:id="rId36"/>
    <p:sldId id="294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agina\Local%20Settings\Temporary%20Internet%20Files\Content.Outlook\CAIO97R6\&#1058;&#1072;&#1073;&#1083;&#1080;&#1094;&#1099;%202013%2023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agina\Local%20Settings\Temporary%20Internet%20Files\Content.Outlook\CAIO97R6\&#1058;&#1072;&#1073;&#1083;&#1080;&#1094;&#1099;%202013%2023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Kuznetsova\&#1056;&#1072;&#1073;&#1086;&#1095;&#1080;&#1081;%20&#1089;&#1090;&#1086;&#1083;\&#1055;&#1088;&#1080;&#1077;&#1084;&#1082;&#1072;%20&#1086;&#1090;&#1095;&#1077;&#1090;&#1072;%20&#1087;&#1086;%20&#1082;&#1086;&#1085;&#1090;&#1088;&#1072;&#1082;&#1090;&#1091;\&#1044;&#1080;&#1072;&#1075;&#1088;&#1072;&#1084;&#1084;&#1099;%20&#1087;&#1086;%20&#1085;&#1072;&#1088;&#1091;&#1096;&#1077;&#1085;&#1080;&#1103;&#108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Количество</a:t>
            </a:r>
            <a:r>
              <a:rPr lang="ru-RU" sz="1600" baseline="0"/>
              <a:t> участников, набравших 100 баллов в 2013, 2014 гг.</a:t>
            </a:r>
            <a:endParaRPr lang="ru-RU" sz="1600"/>
          </a:p>
        </c:rich>
      </c:tx>
      <c:layout/>
    </c:title>
    <c:plotArea>
      <c:layout>
        <c:manualLayout>
          <c:layoutTarget val="inner"/>
          <c:xMode val="edge"/>
          <c:yMode val="edge"/>
          <c:x val="5.236302940191042E-2"/>
          <c:y val="0.26470926033574682"/>
          <c:w val="0.84729971577387253"/>
          <c:h val="0.46372465823833753"/>
        </c:manualLayout>
      </c:layout>
      <c:barChart>
        <c:barDir val="col"/>
        <c:grouping val="clustered"/>
        <c:ser>
          <c:idx val="0"/>
          <c:order val="0"/>
          <c:tx>
            <c:v>2013</c:v>
          </c:tx>
          <c:spPr>
            <a:solidFill>
              <a:schemeClr val="bg1">
                <a:lumMod val="50000"/>
              </a:schemeClr>
            </a:solidFill>
          </c:spPr>
          <c:dLbls>
            <c:showVal val="1"/>
          </c:dLbls>
          <c:cat>
            <c:strRef>
              <c:f>'100'!$B$3:$B$13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ин.яз</c:v>
                </c:pt>
                <c:pt idx="9">
                  <c:v>литература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'100'!$C$3:$C$13</c:f>
              <c:numCache>
                <c:formatCode>General</c:formatCode>
                <c:ptCount val="11"/>
                <c:pt idx="0">
                  <c:v>107</c:v>
                </c:pt>
                <c:pt idx="1">
                  <c:v>15</c:v>
                </c:pt>
                <c:pt idx="2">
                  <c:v>12</c:v>
                </c:pt>
                <c:pt idx="3">
                  <c:v>67</c:v>
                </c:pt>
                <c:pt idx="4">
                  <c:v>3</c:v>
                </c:pt>
                <c:pt idx="5">
                  <c:v>4</c:v>
                </c:pt>
                <c:pt idx="6">
                  <c:v>15</c:v>
                </c:pt>
                <c:pt idx="7">
                  <c:v>25</c:v>
                </c:pt>
                <c:pt idx="8">
                  <c:v>4</c:v>
                </c:pt>
                <c:pt idx="9">
                  <c:v>8</c:v>
                </c:pt>
                <c:pt idx="10">
                  <c:v>23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'100'!$B$3:$B$13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ин.яз</c:v>
                </c:pt>
                <c:pt idx="9">
                  <c:v>литература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'100'!$D$3:$D$13</c:f>
              <c:numCache>
                <c:formatCode>General</c:formatCode>
                <c:ptCount val="11"/>
                <c:pt idx="0">
                  <c:v>58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axId val="81574528"/>
        <c:axId val="82215296"/>
      </c:barChart>
      <c:catAx>
        <c:axId val="81574528"/>
        <c:scaling>
          <c:orientation val="minMax"/>
        </c:scaling>
        <c:axPos val="b"/>
        <c:numFmt formatCode="General" sourceLinked="1"/>
        <c:majorTickMark val="none"/>
        <c:tickLblPos val="nextTo"/>
        <c:crossAx val="82215296"/>
        <c:crosses val="autoZero"/>
        <c:auto val="1"/>
        <c:lblAlgn val="ctr"/>
        <c:lblOffset val="100"/>
      </c:catAx>
      <c:valAx>
        <c:axId val="822152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5745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Доля</a:t>
            </a:r>
            <a:r>
              <a:rPr lang="ru-RU" sz="1600" baseline="0"/>
              <a:t> участников, не преодолевших минимальный порог в 2013, 2014 гг</a:t>
            </a:r>
            <a:endParaRPr lang="ru-RU" sz="16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2013</c:v>
          </c:tx>
          <c:spPr>
            <a:solidFill>
              <a:schemeClr val="bg1">
                <a:lumMod val="50000"/>
              </a:schemeClr>
            </a:solidFill>
          </c:spPr>
          <c:dLbls>
            <c:showVal val="1"/>
          </c:dLbls>
          <c:cat>
            <c:strRef>
              <c:f>мин!$B$4:$B$14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ин.яз</c:v>
                </c:pt>
                <c:pt idx="9">
                  <c:v>литература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мин!$G$4:$G$14</c:f>
              <c:numCache>
                <c:formatCode>0.00</c:formatCode>
                <c:ptCount val="11"/>
                <c:pt idx="0">
                  <c:v>2.1782178217821784</c:v>
                </c:pt>
                <c:pt idx="1">
                  <c:v>5.9329686089127325</c:v>
                </c:pt>
                <c:pt idx="2">
                  <c:v>8.8788221970554932</c:v>
                </c:pt>
                <c:pt idx="3">
                  <c:v>6.8181818181818166</c:v>
                </c:pt>
                <c:pt idx="4">
                  <c:v>8.1917808219178081</c:v>
                </c:pt>
                <c:pt idx="5">
                  <c:v>6.6465256797583079</c:v>
                </c:pt>
                <c:pt idx="6">
                  <c:v>10.513643659711075</c:v>
                </c:pt>
                <c:pt idx="7">
                  <c:v>4.4548195700807307</c:v>
                </c:pt>
                <c:pt idx="8">
                  <c:v>1.0391686650679455</c:v>
                </c:pt>
                <c:pt idx="9">
                  <c:v>6.9682151589242052</c:v>
                </c:pt>
                <c:pt idx="10">
                  <c:v>6.5319548872180455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мин!$B$4:$B$14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ин.яз</c:v>
                </c:pt>
                <c:pt idx="9">
                  <c:v>литература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мин!$H$4:$H$14</c:f>
              <c:numCache>
                <c:formatCode>0.00</c:formatCode>
                <c:ptCount val="11"/>
                <c:pt idx="0">
                  <c:v>0.45639870991298015</c:v>
                </c:pt>
                <c:pt idx="1">
                  <c:v>1.4100913493961129</c:v>
                </c:pt>
                <c:pt idx="2">
                  <c:v>19.37406855439643</c:v>
                </c:pt>
                <c:pt idx="3">
                  <c:v>11.680726800778714</c:v>
                </c:pt>
                <c:pt idx="4">
                  <c:v>8.3668249908659149</c:v>
                </c:pt>
                <c:pt idx="5">
                  <c:v>6.0693641618497107</c:v>
                </c:pt>
                <c:pt idx="6">
                  <c:v>14.789303079416531</c:v>
                </c:pt>
                <c:pt idx="7">
                  <c:v>7.025735693343468</c:v>
                </c:pt>
                <c:pt idx="8">
                  <c:v>1.7969451931716083</c:v>
                </c:pt>
                <c:pt idx="9">
                  <c:v>5.572289156626506</c:v>
                </c:pt>
                <c:pt idx="10">
                  <c:v>9.2039800995024876</c:v>
                </c:pt>
              </c:numCache>
            </c:numRef>
          </c:val>
        </c:ser>
        <c:axId val="82224640"/>
        <c:axId val="82226176"/>
      </c:barChart>
      <c:catAx>
        <c:axId val="82224640"/>
        <c:scaling>
          <c:orientation val="minMax"/>
        </c:scaling>
        <c:axPos val="b"/>
        <c:numFmt formatCode="General" sourceLinked="1"/>
        <c:majorTickMark val="none"/>
        <c:tickLblPos val="nextTo"/>
        <c:crossAx val="82226176"/>
        <c:crosses val="autoZero"/>
        <c:auto val="1"/>
        <c:lblAlgn val="ctr"/>
        <c:lblOffset val="100"/>
      </c:catAx>
      <c:valAx>
        <c:axId val="82226176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crossAx val="822246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Удаление участников ЕГЭ в 2014 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218461389594722E-2"/>
          <c:y val="0.12344055788673063"/>
          <c:w val="0.50292261433317575"/>
          <c:h val="0.75336308786203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Удаление участников ЕГЭ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6641762026441593E-2"/>
                  <c:y val="-0.112242738833713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8514403021099916E-2"/>
                  <c:y val="1.8111177178528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779229053212446E-3"/>
                  <c:y val="-8.57142155654837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23,3%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438687245173364E-2"/>
                  <c:y val="-1.84524511011831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828729603520764"/>
          <c:y val="0.1098869356396299"/>
          <c:w val="0.33421307565152691"/>
          <c:h val="0.78605496075484749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60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Удаление участников ЕГЭ в </a:t>
            </a:r>
            <a:r>
              <a:rPr lang="ru-RU" dirty="0" smtClean="0"/>
              <a:t>2013, </a:t>
            </a:r>
            <a:r>
              <a:rPr lang="ru-RU" dirty="0"/>
              <a:t>2014 </a:t>
            </a:r>
            <a:r>
              <a:rPr lang="ru-RU" dirty="0" smtClean="0"/>
              <a:t>г.г.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Удаление участников ЕГЭ в 2014 году</c:v>
                </c:pt>
              </c:strCache>
            </c:strRef>
          </c:tx>
          <c:dLbls>
            <c:dLbl>
              <c:idx val="0"/>
              <c:layout>
                <c:manualLayout>
                  <c:x val="-5.1473695383052673E-3"/>
                  <c:y val="3.6278681023745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284256114400276E-3"/>
                  <c:y val="3.6676297662832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3525927674702807E-3"/>
                  <c:y val="-4.49146001321492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5650800704683664E-3"/>
                  <c:y val="7.07468906963554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  <c:pt idx="4">
                  <c:v>Выставление КИМ в Интернет</c:v>
                </c:pt>
                <c:pt idx="5">
                  <c:v>Использование калькулятора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Удаление участников ЕГЭ в 2013 году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  <c:pt idx="4">
                  <c:v>Выставление КИМ в Интернет</c:v>
                </c:pt>
                <c:pt idx="5">
                  <c:v>Использование калькулятора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21</c:v>
                </c:pt>
                <c:pt idx="2">
                  <c:v>11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gapWidth val="100"/>
        <c:axId val="72749440"/>
        <c:axId val="72750976"/>
      </c:barChart>
      <c:catAx>
        <c:axId val="72749440"/>
        <c:scaling>
          <c:orientation val="minMax"/>
        </c:scaling>
        <c:axPos val="b"/>
        <c:tickLblPos val="nextTo"/>
        <c:crossAx val="72750976"/>
        <c:crosses val="autoZero"/>
        <c:auto val="1"/>
        <c:lblAlgn val="ctr"/>
        <c:lblOffset val="100"/>
      </c:catAx>
      <c:valAx>
        <c:axId val="72750976"/>
        <c:scaling>
          <c:orientation val="minMax"/>
        </c:scaling>
        <c:axPos val="l"/>
        <c:majorGridlines/>
        <c:numFmt formatCode="General" sourceLinked="1"/>
        <c:tickLblPos val="nextTo"/>
        <c:crossAx val="7274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13512784293756"/>
          <c:y val="0.16787671740177018"/>
          <c:w val="0.21564617820242238"/>
          <c:h val="0.5154056956634447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удаленных участников </a:t>
            </a:r>
            <a:r>
              <a:rPr lang="ru-RU" dirty="0" smtClean="0"/>
              <a:t>ЕГЭ по дням экзаменов</a:t>
            </a:r>
            <a:r>
              <a:rPr lang="ru-RU" baseline="0" dirty="0" smtClean="0"/>
              <a:t> в 2014 году</a:t>
            </a:r>
            <a:r>
              <a:rPr lang="ru-RU" dirty="0" smtClean="0"/>
              <a:t> 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удаленных участников ЕГЭ 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26 мая</c:v>
                </c:pt>
                <c:pt idx="1">
                  <c:v>29 мая</c:v>
                </c:pt>
                <c:pt idx="2">
                  <c:v>2 июня</c:v>
                </c:pt>
                <c:pt idx="3">
                  <c:v>5 июня</c:v>
                </c:pt>
                <c:pt idx="4">
                  <c:v>9 июня</c:v>
                </c:pt>
                <c:pt idx="5">
                  <c:v>11 июня</c:v>
                </c:pt>
                <c:pt idx="6">
                  <c:v>16 июня</c:v>
                </c:pt>
                <c:pt idx="7">
                  <c:v>17 июня</c:v>
                </c:pt>
                <c:pt idx="8">
                  <c:v>18 июня</c:v>
                </c:pt>
                <c:pt idx="9">
                  <c:v>19 июня</c:v>
                </c:pt>
                <c:pt idx="10">
                  <c:v>7 июля</c:v>
                </c:pt>
                <c:pt idx="11">
                  <c:v>9 июля</c:v>
                </c:pt>
                <c:pt idx="12">
                  <c:v>11 июля</c:v>
                </c:pt>
                <c:pt idx="13">
                  <c:v>14 июля</c:v>
                </c:pt>
                <c:pt idx="14">
                  <c:v>16 июля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axId val="72791552"/>
        <c:axId val="72793088"/>
      </c:barChart>
      <c:catAx>
        <c:axId val="72791552"/>
        <c:scaling>
          <c:orientation val="minMax"/>
        </c:scaling>
        <c:axPos val="b"/>
        <c:tickLblPos val="nextTo"/>
        <c:crossAx val="72793088"/>
        <c:crosses val="autoZero"/>
        <c:auto val="1"/>
        <c:lblAlgn val="ctr"/>
        <c:lblOffset val="100"/>
      </c:catAx>
      <c:valAx>
        <c:axId val="72793088"/>
        <c:scaling>
          <c:orientation val="minMax"/>
        </c:scaling>
        <c:axPos val="l"/>
        <c:majorGridlines/>
        <c:numFmt formatCode="General" sourceLinked="1"/>
        <c:tickLblPos val="nextTo"/>
        <c:crossAx val="72791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472659194023491E-2"/>
          <c:y val="0.14589861747387545"/>
          <c:w val="0.51361985805380983"/>
          <c:h val="0.70655588921492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 в ППЭ при подготовке и проведении ЕГЭ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2153709647876963E-2"/>
                  <c:y val="-4.2844912656763628E-2"/>
                </c:manualLayout>
              </c:layout>
              <c:showVal val="1"/>
            </c:dLbl>
            <c:dLbl>
              <c:idx val="1"/>
              <c:layout>
                <c:manualLayout>
                  <c:x val="8.6235413282408063E-3"/>
                  <c:y val="-3.5415386852441229E-2"/>
                </c:manualLayout>
              </c:layout>
              <c:showVal val="1"/>
            </c:dLbl>
            <c:dLbl>
              <c:idx val="2"/>
              <c:layout>
                <c:manualLayout>
                  <c:x val="-1.3988060385682873E-3"/>
                  <c:y val="-5.2048955344830963E-2"/>
                </c:manualLayout>
              </c:layout>
              <c:showVal val="1"/>
            </c:dLbl>
            <c:dLbl>
              <c:idx val="3"/>
              <c:layout>
                <c:manualLayout>
                  <c:x val="-7.9124967095748122E-2"/>
                  <c:y val="0.13238112431952007"/>
                </c:manualLayout>
              </c:layout>
              <c:showVal val="1"/>
            </c:dLbl>
            <c:dLbl>
              <c:idx val="4"/>
              <c:layout>
                <c:manualLayout>
                  <c:x val="4.0558368889943158E-2"/>
                  <c:y val="7.5651929197409443E-2"/>
                </c:manualLayout>
              </c:layout>
              <c:showVal val="1"/>
            </c:dLbl>
            <c:dLbl>
              <c:idx val="5"/>
              <c:layout>
                <c:manualLayout>
                  <c:x val="7.4449810881873982E-2"/>
                  <c:y val="-2.352883993281792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Отсутствие сейфа/шкафа в штабе</c:v>
                </c:pt>
                <c:pt idx="1">
                  <c:v>Отсутствие телефона в штабе</c:v>
                </c:pt>
                <c:pt idx="2">
                  <c:v>В ППЭ не выделено помещение для аоспорождающих</c:v>
                </c:pt>
                <c:pt idx="3">
                  <c:v>Массовая неявка организаторов</c:v>
                </c:pt>
                <c:pt idx="4">
                  <c:v>Организаторы- учителя участников ЕГЭ</c:v>
                </c:pt>
                <c:pt idx="5">
                  <c:v>Организаторы - учителя-предметники по проводимому в ППЭ экзамену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6.6699999999999995E-2</c:v>
                </c:pt>
                <c:pt idx="1">
                  <c:v>6.6699999999999995E-2</c:v>
                </c:pt>
                <c:pt idx="2" formatCode="0%">
                  <c:v>0.1</c:v>
                </c:pt>
                <c:pt idx="3">
                  <c:v>0.16669999999999999</c:v>
                </c:pt>
                <c:pt idx="4">
                  <c:v>0.4667</c:v>
                </c:pt>
                <c:pt idx="5">
                  <c:v>0.1333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609865170136254"/>
          <c:y val="0.103561614069025"/>
          <c:w val="0.41436787303913181"/>
          <c:h val="0.8664462118588131"/>
        </c:manualLayout>
      </c:layout>
      <c:txPr>
        <a:bodyPr/>
        <a:lstStyle/>
        <a:p>
          <a:pPr>
            <a:defRPr sz="14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570320090683363E-2"/>
          <c:y val="0.11111025386754012"/>
          <c:w val="0.64394061049336071"/>
          <c:h val="0.81398105971764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должностных инструкций руководителем ППЭ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2.283956692913388E-2"/>
                  <c:y val="-1.9707677165354341E-2"/>
                </c:manualLayout>
              </c:layout>
              <c:showVal val="1"/>
            </c:dLbl>
            <c:dLbl>
              <c:idx val="1"/>
              <c:layout>
                <c:manualLayout>
                  <c:x val="-8.68890255905512E-2"/>
                  <c:y val="9.5729084645669357E-2"/>
                </c:manualLayout>
              </c:layout>
              <c:showVal val="1"/>
            </c:dLbl>
            <c:dLbl>
              <c:idx val="2"/>
              <c:layout>
                <c:manualLayout>
                  <c:x val="1.0315682464284428E-2"/>
                  <c:y val="6.1648671409623899E-2"/>
                </c:manualLayout>
              </c:layout>
              <c:showVal val="1"/>
            </c:dLbl>
            <c:dLbl>
              <c:idx val="3"/>
              <c:layout>
                <c:manualLayout>
                  <c:x val="1.0941829500881644E-3"/>
                  <c:y val="7.6340111729698151E-2"/>
                </c:manualLayout>
              </c:layout>
              <c:showVal val="1"/>
            </c:dLbl>
            <c:dLbl>
              <c:idx val="4"/>
              <c:layout>
                <c:manualLayout>
                  <c:x val="9.3842044064198063E-2"/>
                  <c:y val="-7.015732819810144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Не проведен инструктаж работников ППЭ перед экзаменом</c:v>
                </c:pt>
                <c:pt idx="1">
                  <c:v>Допущены  ошибки при заполнении документов</c:v>
                </c:pt>
                <c:pt idx="2">
                  <c:v>ЭМ переданы в аудитории позже установленного срока</c:v>
                </c:pt>
                <c:pt idx="3">
                  <c:v>Не выданы общественным наблюдателям и не заполнены формы ППЭ-18-МАШ</c:v>
                </c:pt>
                <c:pt idx="4">
                  <c:v>Иные нарушения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0.13880000000000001</c:v>
                </c:pt>
                <c:pt idx="1">
                  <c:v>0.44440000000000002</c:v>
                </c:pt>
                <c:pt idx="2">
                  <c:v>5.5500000000000001E-2</c:v>
                </c:pt>
                <c:pt idx="3">
                  <c:v>8.3299999999999999E-2</c:v>
                </c:pt>
                <c:pt idx="4">
                  <c:v>0.2777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772600663418502"/>
          <c:y val="0.1111933148980402"/>
          <c:w val="0.32903562841440132"/>
          <c:h val="0.8751658871997484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489095842547875"/>
          <c:y val="7.1056731427814504E-2"/>
          <c:w val="0.33441946101142428"/>
          <c:h val="0.81122527778246134"/>
        </c:manualLayout>
      </c:layout>
      <c:barChart>
        <c:barDir val="bar"/>
        <c:grouping val="clustered"/>
        <c:ser>
          <c:idx val="0"/>
          <c:order val="0"/>
          <c:cat>
            <c:strRef>
              <c:f>Организаторы!$A$19:$A$34</c:f>
              <c:strCache>
                <c:ptCount val="16"/>
                <c:pt idx="0">
                  <c:v>Не подготовлена доска</c:v>
                </c:pt>
                <c:pt idx="1">
                  <c:v>Разговоры с участниками ЕГЭ</c:v>
                </c:pt>
                <c:pt idx="2">
                  <c:v>Некорректная упаковка ЭМ после экзамена</c:v>
                </c:pt>
                <c:pt idx="3">
                  <c:v>Не проставлен символ «Z» в бланках ответов №2</c:v>
                </c:pt>
                <c:pt idx="4">
                  <c:v>ВДП выносили из аудитории незапечатанными</c:v>
                </c:pt>
                <c:pt idx="5">
                  <c:v>Посторонние предметы на рабочих местах участников</c:v>
                </c:pt>
                <c:pt idx="6">
                  <c:v>Аудиторию покидали два и более участника одновременно</c:v>
                </c:pt>
                <c:pt idx="7">
                  <c:v>Не проверили правильность заполнения рег. бланков</c:v>
                </c:pt>
                <c:pt idx="8">
                  <c:v>Не сопровождали участников ЕГЭ до аудиторий</c:v>
                </c:pt>
                <c:pt idx="9">
                  <c:v>Отсутствие инструктажа/неполный инструктаж</c:v>
                </c:pt>
                <c:pt idx="10">
                  <c:v>Чтение книг, журналов</c:v>
                </c:pt>
                <c:pt idx="11">
                  <c:v>Не предупредили о ведении видеонаблюдения</c:v>
                </c:pt>
                <c:pt idx="12">
                  <c:v>Выход из аудитории без замены</c:v>
                </c:pt>
                <c:pt idx="13">
                  <c:v>Не уведомили участников ЕГЭ об окончании экзамена</c:v>
                </c:pt>
                <c:pt idx="14">
                  <c:v>Не указано время начала/окончания экзамена</c:v>
                </c:pt>
                <c:pt idx="15">
                  <c:v>Разговоры между собой</c:v>
                </c:pt>
              </c:strCache>
            </c:strRef>
          </c:cat>
          <c:val>
            <c:numRef>
              <c:f>Организаторы!$B$19:$B$34</c:f>
              <c:numCache>
                <c:formatCode>General</c:formatCode>
                <c:ptCount val="16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17</c:v>
                </c:pt>
                <c:pt idx="4">
                  <c:v>17</c:v>
                </c:pt>
                <c:pt idx="5">
                  <c:v>20</c:v>
                </c:pt>
                <c:pt idx="6">
                  <c:v>20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0">
                  <c:v>27</c:v>
                </c:pt>
                <c:pt idx="11">
                  <c:v>36</c:v>
                </c:pt>
                <c:pt idx="12">
                  <c:v>40</c:v>
                </c:pt>
                <c:pt idx="13">
                  <c:v>50</c:v>
                </c:pt>
                <c:pt idx="14">
                  <c:v>53</c:v>
                </c:pt>
                <c:pt idx="15">
                  <c:v>188</c:v>
                </c:pt>
              </c:numCache>
            </c:numRef>
          </c:val>
        </c:ser>
        <c:gapWidth val="75"/>
        <c:overlap val="-25"/>
        <c:axId val="81765504"/>
        <c:axId val="81767040"/>
      </c:barChart>
      <c:catAx>
        <c:axId val="8176550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81767040"/>
        <c:crosses val="autoZero"/>
        <c:auto val="1"/>
        <c:lblAlgn val="ctr"/>
        <c:lblOffset val="100"/>
      </c:catAx>
      <c:valAx>
        <c:axId val="81767040"/>
        <c:scaling>
          <c:orientation val="minMax"/>
          <c:max val="190"/>
          <c:min val="0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500"/>
            </a:pPr>
            <a:endParaRPr lang="ru-RU"/>
          </a:p>
        </c:txPr>
        <c:crossAx val="81765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Cambria" pitchFamily="18" charset="0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0.82467</cdr:x>
      <cdr:y>0.89637</cdr:y>
    </cdr:from>
    <cdr:to>
      <cdr:x>0.94306</cdr:x>
      <cdr:y>0.95233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29355" y="4930710"/>
          <a:ext cx="1296144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400" dirty="0" smtClean="0"/>
            <a:t>200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C102-ED4F-4EC4-885D-E47AE91067F8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9510-13A5-4AD6-8D22-FFF099CF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77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Изменения от Котовой</a:t>
            </a:r>
          </a:p>
          <a:p>
            <a:r>
              <a:rPr lang="ru-RU" altLang="ru-RU" smtClean="0"/>
              <a:t> (тут можно сделать реверанс в сторону горячей линии ОП, которая который год отвечает на вопросы, что делать, если номер паспорта не записал (а надо было по инструкции) или ответы через запятую написал, а надо было без)</a:t>
            </a:r>
          </a:p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F43547-6DF6-40D5-A35C-218CFCFC81EB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206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6" indent="-28573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2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5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8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ABBYY </a:t>
            </a:r>
            <a:r>
              <a:rPr lang="en-US" sz="1200" dirty="0" err="1">
                <a:latin typeface="Arial" charset="0"/>
              </a:rPr>
              <a:t>TestReader</a:t>
            </a:r>
            <a:r>
              <a:rPr lang="en-US" sz="1200" dirty="0">
                <a:latin typeface="Arial" charset="0"/>
              </a:rPr>
              <a:t>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6" indent="-28573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2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5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8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200">
                <a:latin typeface="Arial" charset="0"/>
              </a:rPr>
              <a:pPr eaLnBrk="1" hangingPunct="1"/>
              <a:t>10/23/2014</a:t>
            </a:fld>
            <a:endParaRPr lang="en-US" sz="1200" dirty="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6" indent="-28573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2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5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8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err="1">
                <a:latin typeface="Arial" charset="0"/>
              </a:rPr>
              <a:t>Технология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экспертизы</a:t>
            </a:r>
            <a:r>
              <a:rPr lang="en-US" sz="1200" dirty="0">
                <a:latin typeface="Arial" charset="0"/>
              </a:rPr>
              <a:t>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6" indent="-28573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2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5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50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6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8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200">
                <a:latin typeface="Arial" charset="0"/>
              </a:rPr>
              <a:pPr eaLnBrk="1" hangingPunct="1"/>
              <a:t>34</a:t>
            </a:fld>
            <a:endParaRPr lang="en-US" sz="1200" dirty="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xmlns="" val="230499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83852" y="8684827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34" tIns="45567" rIns="91134" bIns="45567" anchor="b"/>
          <a:lstStyle/>
          <a:p>
            <a:pPr algn="r"/>
            <a:fld id="{AFC53C7A-BD4F-4803-98D7-6398166425C0}" type="slidenum">
              <a:rPr lang="ru-RU" sz="1200">
                <a:solidFill>
                  <a:prstClr val="black"/>
                </a:solidFill>
                <a:latin typeface="Calibri"/>
              </a:rPr>
              <a:pPr algn="r"/>
              <a:t>9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C06CD-788B-464E-B1E0-1AE27F6148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F841E-EC66-4FD5-AB7A-712CEA496D2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4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17A03C8-761F-4E59-837B-D5413A453B5B}" type="datetime1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&#1084;&#1080;&#1085;&#1080;&#1084;&#1072;&#1083;&#1100;&#1085;&#1099;&#1081;%20&#1073;&#1072;&#1083;.pdf" TargetMode="External"/><Relationship Id="rId4" Type="http://schemas.openxmlformats.org/officeDocument/2006/relationships/hyperlink" Target="&#1055;&#1088;&#1086;&#1077;&#1082;&#1090;%20&#1086;&#1073;&#1085;&#1086;&#1074;&#1083;&#1077;&#1085;&#1085;&#1086;&#1075;&#1086;%20&#1055;&#1086;&#1088;&#1103;&#1076;&#1082;&#1072;%20&#1043;&#1048;&#1040;-11(12)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25.xml"/><Relationship Id="rId3" Type="http://schemas.openxmlformats.org/officeDocument/2006/relationships/slide" Target="slide28.xml"/><Relationship Id="rId7" Type="http://schemas.openxmlformats.org/officeDocument/2006/relationships/slide" Target="slide36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27.xml"/><Relationship Id="rId5" Type="http://schemas.openxmlformats.org/officeDocument/2006/relationships/slide" Target="slide30.xml"/><Relationship Id="rId10" Type="http://schemas.openxmlformats.org/officeDocument/2006/relationships/image" Target="../media/image2.png"/><Relationship Id="rId4" Type="http://schemas.openxmlformats.org/officeDocument/2006/relationships/slide" Target="slide29.xml"/><Relationship Id="rId9" Type="http://schemas.openxmlformats.org/officeDocument/2006/relationships/slide" Target="slide21.xml"/><Relationship Id="rId1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onflikt14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hyperlink" Target="&#1048;&#1079;&#1084;&#1077;&#1085;&#1077;&#1085;&#1080;&#1103;%20&#1050;&#1048;&#1052;%202015.pdf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triege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triege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hyperlink" Target="&#1057;&#1074;&#1086;&#1076;&#1085;&#1072;&#1103;%20&#1090;&#1072;&#1073;&#1083;&#1080;&#1094;&#1072;%20&#1085;&#1072;&#1088;&#1091;&#1096;&#1077;&#1085;&#1080;&#1081;%20&#1045;&#1043;&#1069;%202014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04048" y="6525344"/>
            <a:ext cx="4139952" cy="33265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08520" y="0"/>
            <a:ext cx="9433048" cy="4766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ГИА-11   2014 года.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Изменения процедуры проведения ГИА-11 в 2015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568" y="5301208"/>
            <a:ext cx="3888432" cy="108012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Брагина Лариса Васильевна –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начальник организационно-методического обеспечения ЕГЭ КГКСУ «Центр оценки качества образования»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8640"/>
            <a:ext cx="5148064" cy="50405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1342034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  <a:contourClr>
              <a:schemeClr val="bg1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ГИА-11</a:t>
            </a:r>
            <a:endParaRPr lang="ru-RU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Красноярский край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6525344"/>
            <a:ext cx="5076056" cy="3326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КГКСУ «Центр оценки качества образования»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700543"/>
            <a:ext cx="260789" cy="8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196752"/>
            <a:ext cx="8208912" cy="57606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от 29.12.2012 № 273-ФЗ </a:t>
            </a: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11560" y="1844824"/>
            <a:ext cx="8208912" cy="93610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hlinkClick r:id="rId3" action="ppaction://hlinksldjump"/>
              </a:rPr>
              <a:t>ФИС ГИА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и приема и РИС ГИА </a:t>
            </a:r>
          </a:p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Постановлением Правительства Российской Федерации от 31.08.2013 № 755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готовится  новый документ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941168"/>
            <a:ext cx="8215634" cy="8640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разработки, использования и хранения КИМ для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(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утв. приказом </a:t>
            </a:r>
            <a:r>
              <a:rPr lang="ru-RU" sz="16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от 17.12.2013 № 1274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разрабатываются изменения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924944"/>
            <a:ext cx="8208913" cy="100811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от 26.12.2013 №1400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) с изменениями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05.08.2014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№ 923)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hlinkClick r:id="rId4" action="ppaction://hlinkfile"/>
              </a:rPr>
              <a:t>Проект нового документа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077072"/>
            <a:ext cx="8208912" cy="77897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аккредитации общественных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наблюдателей  (утв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. Приказом </a:t>
            </a:r>
            <a:r>
              <a:rPr lang="ru-RU" sz="16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России от 28.06.2013 № 491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документ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о внесении изменений в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Приказ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877272"/>
            <a:ext cx="8215634" cy="48005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600" b="1" u="sng" dirty="0">
                <a:solidFill>
                  <a:srgbClr val="333399"/>
                </a:solidFill>
                <a:latin typeface="Cambria" panose="02040503050406030204" pitchFamily="18" charset="0"/>
                <a:hlinkClick r:id="rId5" action="ppaction://hlinkfile"/>
              </a:rPr>
              <a:t>Распоряжение </a:t>
            </a:r>
            <a:r>
              <a:rPr lang="ru-RU" sz="1600" b="1" u="sng" dirty="0" err="1">
                <a:solidFill>
                  <a:srgbClr val="333399"/>
                </a:solidFill>
                <a:latin typeface="Cambria" panose="02040503050406030204" pitchFamily="18" charset="0"/>
                <a:hlinkClick r:id="rId5" action="ppaction://hlinkfile"/>
              </a:rPr>
              <a:t>Рособрнадзора</a:t>
            </a:r>
            <a:r>
              <a:rPr lang="ru-RU" sz="1600" b="1" u="sng" dirty="0">
                <a:solidFill>
                  <a:srgbClr val="333399"/>
                </a:solidFill>
                <a:latin typeface="Cambria" panose="02040503050406030204" pitchFamily="18" charset="0"/>
                <a:hlinkClick r:id="rId5" action="ppaction://hlinkfile"/>
              </a:rPr>
              <a:t> по минимальным баллам от 04.09.2014 №1701-01</a:t>
            </a:r>
            <a:endParaRPr lang="ru-RU" sz="1600" b="1" u="sng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1560" y="692696"/>
            <a:ext cx="8352334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Cambria" pitchFamily="18" charset="0"/>
              </a:rPr>
              <a:t>Перечень нормативных правовых </a:t>
            </a:r>
            <a:r>
              <a:rPr lang="ru-RU" sz="2200" b="1" dirty="0" smtClean="0">
                <a:latin typeface="Cambria" pitchFamily="18" charset="0"/>
              </a:rPr>
              <a:t>актов ГИА-11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2500" y="2264183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4208464" y="1844917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13" name="Прямоугольник 12"/>
          <p:cNvSpPr/>
          <p:nvPr/>
        </p:nvSpPr>
        <p:spPr>
          <a:xfrm>
            <a:off x="1381126" y="3173682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2298700" y="2214171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31753" name="Подзаголовок 4"/>
          <p:cNvSpPr txBox="1">
            <a:spLocks/>
          </p:cNvSpPr>
          <p:nvPr/>
        </p:nvSpPr>
        <p:spPr bwMode="auto">
          <a:xfrm>
            <a:off x="758825" y="442385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293096"/>
            <a:ext cx="3960440" cy="67208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u="sng" dirty="0" smtClean="0">
                <a:solidFill>
                  <a:srgbClr val="2E3192"/>
                </a:solidFill>
                <a:latin typeface="Cambria" pitchFamily="18" charset="0"/>
                <a:hlinkClick r:id="rId3" action="ppaction://hlinksldjump"/>
              </a:rPr>
              <a:t>Совершенствование </a:t>
            </a:r>
          </a:p>
          <a:p>
            <a:pPr algn="ctr">
              <a:defRPr/>
            </a:pPr>
            <a:r>
              <a:rPr lang="ru-RU" sz="1700" b="1" u="sng" dirty="0" smtClean="0">
                <a:solidFill>
                  <a:srgbClr val="2E3192"/>
                </a:solidFill>
                <a:latin typeface="Cambria" pitchFamily="18" charset="0"/>
                <a:hlinkClick r:id="rId3" action="ppaction://hlinksldjump"/>
              </a:rPr>
              <a:t>структуры КИМ</a:t>
            </a:r>
            <a:endParaRPr lang="ru-RU" sz="1700" b="1" u="sng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01850" y="3738822"/>
            <a:ext cx="1079500" cy="1439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5085184"/>
            <a:ext cx="3960439" cy="6709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4" action="ppaction://hlinksldjump"/>
              </a:rPr>
              <a:t>Базовый </a:t>
            </a:r>
            <a:r>
              <a:rPr kumimoji="0" lang="ru-RU" sz="1700" b="1" i="0" u="sng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4" action="ppaction://hlinksldjump"/>
              </a:rPr>
              <a:t>и профильный </a:t>
            </a: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4" action="ppaction://hlinksldjump"/>
              </a:rPr>
              <a:t>уровни по математике</a:t>
            </a:r>
            <a:endParaRPr kumimoji="0" lang="ru-RU" sz="1700" b="1" i="0" u="sng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5877272"/>
            <a:ext cx="3960440" cy="7158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5" action="ppaction://hlinksldjump"/>
              </a:rPr>
              <a:t>Итоговое сочинение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как допуск к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ГИА-11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4077072"/>
            <a:ext cx="3960440" cy="67275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6" action="ppaction://hlinksldjump"/>
              </a:rPr>
              <a:t>Устная часть по иностранному языку</a:t>
            </a:r>
            <a:endParaRPr kumimoji="0" lang="ru-RU" sz="1700" b="0" i="0" u="sng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700808"/>
            <a:ext cx="3960440" cy="69651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7" action="ppaction://hlinksldjump"/>
              </a:rPr>
              <a:t>Печать </a:t>
            </a:r>
            <a:r>
              <a:rPr kumimoji="0" lang="ru-RU" sz="1700" b="1" i="0" u="sng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7" action="ppaction://hlinksldjump"/>
              </a:rPr>
              <a:t>КИМ в </a:t>
            </a: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7" action="ppaction://hlinksldjump"/>
              </a:rPr>
              <a:t>аудиториях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7" action="ppaction://hlinksldjump"/>
              </a:rPr>
              <a:t>ППЭ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908720"/>
            <a:ext cx="3960439" cy="64018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8" action="ppaction://hlinksldjump"/>
              </a:rPr>
              <a:t>Оптимизация  сети ППЭ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с увеличением количества </a:t>
            </a:r>
            <a:r>
              <a:rPr kumimoji="0" lang="ru-RU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онлайн-аудиторий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 до 80%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908720"/>
            <a:ext cx="4140968" cy="6709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Упразднение дополнительного </a:t>
            </a:r>
          </a:p>
          <a:p>
            <a:pPr lvl="0" algn="ctr">
              <a:defRPr/>
            </a:pPr>
            <a:r>
              <a:rPr lang="ru-RU" sz="1700" b="1" kern="0" dirty="0" smtClean="0">
                <a:solidFill>
                  <a:srgbClr val="2E3192"/>
                </a:solidFill>
                <a:latin typeface="Cambria" pitchFamily="18" charset="0"/>
              </a:rPr>
              <a:t>этапа ЕГЭ 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1772816"/>
            <a:ext cx="4104456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700" b="1" dirty="0" smtClean="0">
                <a:solidFill>
                  <a:srgbClr val="2E3192"/>
                </a:solidFill>
                <a:latin typeface="Cambria" pitchFamily="18" charset="0"/>
                <a:hlinkClick r:id="rId9" action="ppaction://hlinksldjump"/>
              </a:rPr>
              <a:t>Изменение расписания </a:t>
            </a:r>
            <a:r>
              <a:rPr lang="ru-RU" sz="1700" b="1" dirty="0" smtClean="0">
                <a:solidFill>
                  <a:srgbClr val="2E3192"/>
                </a:solidFill>
                <a:latin typeface="Cambria" pitchFamily="18" charset="0"/>
              </a:rPr>
              <a:t>ГИА-11, сроков подачи заявления и категорий участников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11560" y="3501008"/>
            <a:ext cx="3960440" cy="6709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1" action="ppaction://hlinksldjump"/>
              </a:rPr>
              <a:t>Увеличение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1" action="ppaction://hlinksldjump"/>
              </a:rPr>
              <a:t>количества заданий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в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«Открытом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банке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заданий» на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 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20%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ambria" pitchFamily="18" charset="0"/>
              </a:rPr>
              <a:t>Изменения в  2015 году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11560" y="2564904"/>
            <a:ext cx="3960440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Изменение  </a:t>
            </a:r>
            <a:r>
              <a:rPr kumimoji="0" lang="ru-RU" sz="1700" b="1" i="0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3" action="ppaction://hlinksldjump"/>
              </a:rPr>
              <a:t>схемы доставки</a:t>
            </a:r>
            <a:r>
              <a:rPr kumimoji="0" lang="ru-RU" sz="1700" b="1" i="0" strike="noStrike" kern="0" cap="none" spc="0" normalizeH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3" action="ppaction://hlinksldjump"/>
              </a:rPr>
              <a:t> ЭМ </a:t>
            </a:r>
            <a:r>
              <a:rPr kumimoji="0" lang="ru-RU" sz="1700" b="1" i="0" strike="noStrike" kern="0" cap="none" spc="0" normalizeH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и КИМ в Красноярском крае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strike="noStrike" kern="0" cap="none" spc="0" normalizeH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</a:rPr>
              <a:t> в 2015 году</a:t>
            </a:r>
            <a:endParaRPr kumimoji="0" lang="ru-RU" sz="1700" b="1" i="0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5085184"/>
            <a:ext cx="3960440" cy="69651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4" action="ppaction://hlinksldjump"/>
              </a:rPr>
              <a:t>Изменение формы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4" action="ppaction://hlinksldjump"/>
              </a:rPr>
              <a:t>бланка</a:t>
            </a:r>
            <a:r>
              <a:rPr kumimoji="0" lang="ru-RU" sz="1700" b="1" i="0" u="sng" strike="noStrike" kern="0" cap="none" spc="0" normalizeH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mbria" pitchFamily="18" charset="0"/>
                <a:hlinkClick r:id="rId14" action="ppaction://hlinksldjump"/>
              </a:rPr>
              <a:t> ответов №1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2852936"/>
            <a:ext cx="3960440" cy="93610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2E3192"/>
                </a:solidFill>
                <a:latin typeface="Cambria" pitchFamily="18" charset="0"/>
              </a:rPr>
              <a:t>Пересдача ЕГЭ в 2015 году по предметам по выбору (единожды в текущем году)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4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932234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764704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Изменения в нормативных правовых актах по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</a:rPr>
              <a:t>ГИА-11</a:t>
            </a:r>
            <a:endParaRPr lang="ru-RU" sz="2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1916832"/>
            <a:ext cx="3790823" cy="64807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Итоговое сочинение (изложение) как допуск к ГИА-11,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новые категории участников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19" y="3429000"/>
            <a:ext cx="3790823" cy="5123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 «Говорение» в ЕГЭ по иностранным языкам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добровольной основе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916832"/>
            <a:ext cx="3790823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Пересдача по выборному предмету на любом этапе проведения экзаменов не более 1 раза в год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не ранее сентября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1687" y="2852935"/>
            <a:ext cx="3790823" cy="57606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Удалено согласование членов ГЭК, предметных комиссий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1925" y="3501007"/>
            <a:ext cx="3790823" cy="88060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Сроки подачи заявление на участие в ЕГЭ (для участия ЕГЭ в феврале – до 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 декабря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участия в другие сроки – до 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 февраля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148" y="2636911"/>
            <a:ext cx="3790823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Разделение ЕГЭ по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математике на базовый и профильный уровни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6242" y="1196752"/>
            <a:ext cx="2975531" cy="60297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Основные изменения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219" y="4029067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Утверждение председателя ГЭК и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заместителя председателя ГЭК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Рособрнадзором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61924" y="4509119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Определение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места для личных вещей участников ГИА в здании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(комплексе зданий), где расположен ППЭ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731" y="4893163"/>
            <a:ext cx="3790823" cy="7680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день проведения экзаменов в ППЭ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согласованию с ОИВ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присутствуют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сотрудники ЧОП и сотрудники полиции.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5373216"/>
            <a:ext cx="3790823" cy="57606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Бланки ответов на задания экзаменационной работы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ГВЭ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865" y="5805263"/>
            <a:ext cx="3790823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Изменение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сроков обработки бланков ЕГЭ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РЦОИ  по математике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6021288"/>
            <a:ext cx="3790823" cy="64807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Подготовка к открытию 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специализированных центров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71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72816"/>
            <a:ext cx="8280920" cy="3924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Федеральный закон от 29.12.2013 № 273-ФЗ «Об образовании в Российской Федерации»;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Приказ </a:t>
            </a:r>
            <a:r>
              <a:rPr lang="ru-RU" b="1" dirty="0" err="1"/>
              <a:t>Минобрнауки</a:t>
            </a:r>
            <a:r>
              <a:rPr lang="ru-RU" b="1" dirty="0"/>
              <a:t> России №1400 от 26.12.2013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/>
              <a:t>Методические </a:t>
            </a:r>
            <a:r>
              <a:rPr lang="ru-RU" b="1" dirty="0"/>
              <a:t>рекомендации по организации и проведению ГИА по образовательным программам основного общего и среднего общего образования в форме ОГЭ и ЕГЭ  для лиц с ОВЗ (письмо Рособрнадзора № 02-206 от 08.04.2014);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/>
              <a:t>Методические письма о проведении ГИА по образовательным программам основного общего и среднего общего образования по математике и русскому языку в форме ГВЭ (письменная форма) (письмо Рособрнадзора от 14.05.2014  № 02-381).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Нормативное и методическое обеспечение  прохождения ГИА-11 (для детей с ОВЗ)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700808"/>
            <a:ext cx="28089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Cambria" panose="02040503050406030204" pitchFamily="18" charset="0"/>
              </a:rPr>
              <a:t>в форме ЕГЭ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00808"/>
            <a:ext cx="28089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Cambria" panose="02040503050406030204" pitchFamily="18" charset="0"/>
              </a:rPr>
              <a:t>в</a:t>
            </a:r>
            <a:r>
              <a:rPr lang="ru-RU" sz="2400" b="1" dirty="0" smtClean="0">
                <a:latin typeface="Cambria" panose="02040503050406030204" pitchFamily="18" charset="0"/>
              </a:rPr>
              <a:t> форме ГВЭ 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79712" y="2492896"/>
            <a:ext cx="900101" cy="616768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372200" y="2492896"/>
            <a:ext cx="900101" cy="616768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429000"/>
            <a:ext cx="280895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</a:rPr>
              <a:t>Подают заявление в ОО, имеющую государственную аккредитацию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3429000"/>
            <a:ext cx="2808953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</a:rPr>
              <a:t>Подают </a:t>
            </a:r>
            <a:r>
              <a:rPr lang="ru-RU" sz="1400" b="1" dirty="0">
                <a:latin typeface="Cambria" panose="02040503050406030204" pitchFamily="18" charset="0"/>
              </a:rPr>
              <a:t>заявление в </a:t>
            </a:r>
            <a:r>
              <a:rPr lang="ru-RU" sz="1400" b="1" dirty="0" smtClean="0">
                <a:latin typeface="Cambria" panose="02040503050406030204" pitchFamily="18" charset="0"/>
              </a:rPr>
              <a:t>ОО, </a:t>
            </a:r>
            <a:r>
              <a:rPr lang="ru-RU" sz="1400" b="1" dirty="0">
                <a:latin typeface="Cambria" panose="02040503050406030204" pitchFamily="18" charset="0"/>
              </a:rPr>
              <a:t>имеющую государственную </a:t>
            </a:r>
            <a:r>
              <a:rPr lang="ru-RU" sz="1400" b="1" dirty="0" smtClean="0">
                <a:latin typeface="Cambria" panose="02040503050406030204" pitchFamily="18" charset="0"/>
              </a:rPr>
              <a:t>аккредитацию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</a:rPr>
              <a:t>Предоставляют </a:t>
            </a:r>
            <a:r>
              <a:rPr lang="ru-RU" sz="1400" b="1" dirty="0">
                <a:latin typeface="Cambria" panose="02040503050406030204" pitchFamily="18" charset="0"/>
              </a:rPr>
              <a:t>копию рекомендаций </a:t>
            </a:r>
            <a:r>
              <a:rPr lang="ru-RU" sz="1400" b="1" dirty="0" smtClean="0">
                <a:latin typeface="Cambria" panose="02040503050406030204" pitchFamily="18" charset="0"/>
              </a:rPr>
              <a:t>ПМПК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latin typeface="Cambria" panose="02040503050406030204" pitchFamily="18" charset="0"/>
              </a:rPr>
              <a:t>инвалиды, дети-инвалиды – предоставляют оригинал </a:t>
            </a:r>
            <a:r>
              <a:rPr lang="ru-RU" sz="1400" b="1" dirty="0">
                <a:latin typeface="Cambria" panose="02040503050406030204" pitchFamily="18" charset="0"/>
              </a:rPr>
              <a:t>или заверенную </a:t>
            </a:r>
            <a:r>
              <a:rPr lang="ru-RU" sz="1400" b="1" dirty="0" smtClean="0">
                <a:latin typeface="Cambria" panose="02040503050406030204" pitchFamily="18" charset="0"/>
              </a:rPr>
              <a:t>копию </a:t>
            </a:r>
            <a:r>
              <a:rPr lang="ru-RU" sz="1400" b="1" dirty="0">
                <a:latin typeface="Cambria" panose="02040503050406030204" pitchFamily="18" charset="0"/>
              </a:rPr>
              <a:t>справки, подтверждающей факт установления инвалидности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Обучающиеся с ОВЗ, инвалиды, дети-инвалиды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для участия в ГИА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8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848872" cy="4170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Беспрепятственный доступ участников ГИА ко всем помещениям ППЭ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Возможность пользоваться необходимыми техническими средствами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Организация питания и </a:t>
            </a:r>
            <a:r>
              <a:rPr lang="ru-RU" sz="2000" b="1" dirty="0" smtClean="0"/>
              <a:t>перерывов</a:t>
            </a:r>
            <a:endParaRPr lang="en-US" sz="2000" b="1" dirty="0" smtClean="0"/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Увеличение продолжительности экзамена на 1,5 ч.</a:t>
            </a:r>
            <a:endParaRPr lang="ru-RU" sz="2000" b="1" dirty="0"/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Наличие ассистента в ППЭ для</a:t>
            </a:r>
            <a:r>
              <a:rPr lang="ru-RU" sz="2000" b="1" dirty="0" smtClean="0">
                <a:latin typeface="Cambria" pitchFamily="18" charset="0"/>
              </a:rPr>
              <a:t>: 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/>
              <a:t>содействия в перемещении;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/>
              <a:t>оказания помощи в фиксации положения тела, ручки в кисти руки;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/>
              <a:t>вызова медперсонала;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/>
              <a:t>оказания неотложной медицинской помощи;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/>
              <a:t>оказания помощи в общении с сотрудниками ППЭ</a:t>
            </a:r>
            <a:r>
              <a:rPr lang="ru-RU" sz="2000" b="1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Особые условия для лиц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42470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700808"/>
            <a:ext cx="7992888" cy="4231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Для глухих и слабослышащих: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ru-RU" sz="1600" b="1" dirty="0" smtClean="0"/>
              <a:t>звукоусиливающая аппаратура;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наличие ассистента-</a:t>
            </a:r>
            <a:r>
              <a:rPr lang="ru-RU" sz="1600" b="1" dirty="0" err="1" smtClean="0"/>
              <a:t>сурдопереводчика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Для слепых: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ЭМ и письменная экзаменационная работа оформляются шрифтом Брайля;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/>
              <a:t>Возможность выполнения  экзаменационной работы на ПК</a:t>
            </a:r>
            <a:r>
              <a:rPr lang="ru-RU" sz="1600" b="1" dirty="0" smtClean="0"/>
              <a:t>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Возможность сдать ГВЭ в устной форме.</a:t>
            </a:r>
            <a:endParaRPr lang="ru-RU" sz="1600" b="1" dirty="0"/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Для слабовидящих: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ЭМ копируются в увеличенном размере;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Наличие увеличительного устройства в аудитории;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Индивидуальное </a:t>
            </a:r>
            <a:r>
              <a:rPr lang="ru-RU" sz="1600" b="1" dirty="0"/>
              <a:t>освещение не менее 300 люкс. </a:t>
            </a:r>
            <a:endParaRPr lang="ru-RU" sz="1600" b="1" dirty="0" smtClean="0"/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Для лиц с нарушением опорно-двигательного аппарата: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Возможность выполнения  экзаменационной работы на ПК;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/>
              <a:t>Возможность сдать ГВЭ в устной форме.</a:t>
            </a:r>
            <a:endParaRPr lang="ru-RU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Особые условия для лиц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15745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88841"/>
            <a:ext cx="7967203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ГИА может быть организована на дому для лиц, имеющих: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/>
              <a:t>медицинские основания (медицинская справка) для обучения на дому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/>
              <a:t>с</a:t>
            </a:r>
            <a:r>
              <a:rPr lang="ru-RU" sz="2400" b="1" dirty="0" smtClean="0"/>
              <a:t>оответствующие рекомендации психолого</a:t>
            </a:r>
            <a:r>
              <a:rPr lang="ru-RU" sz="2400" b="1" dirty="0"/>
              <a:t>-медико-педагогической </a:t>
            </a:r>
            <a:r>
              <a:rPr lang="ru-RU" sz="2400" b="1" dirty="0" smtClean="0"/>
              <a:t>комиссии. </a:t>
            </a:r>
            <a:endParaRPr lang="ru-RU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Организация ППЭ на дому</a:t>
            </a:r>
            <a:endParaRPr lang="ru-RU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1220755"/>
            <a:ext cx="2664296" cy="1056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Государственная итоговая аттестация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34217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Единый государственный экзамен</a:t>
            </a:r>
            <a:endParaRPr lang="ru-R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834217"/>
            <a:ext cx="2468563" cy="12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8329" y="283421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Государственный выпускной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экзамен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5357" y="4693378"/>
            <a:ext cx="2520280" cy="16321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Прием в образовательную организацию высшего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893518"/>
            <a:ext cx="2199508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Вступительные испытания в вузе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19872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1"/>
          </p:cNvCxnSpPr>
          <p:nvPr/>
        </p:nvCxnSpPr>
        <p:spPr>
          <a:xfrm flipH="1">
            <a:off x="2339752" y="1748813"/>
            <a:ext cx="1080120" cy="1008112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6084168" y="1748813"/>
            <a:ext cx="936104" cy="1008112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7318450" y="4065325"/>
            <a:ext cx="1" cy="828193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  <a:endCxn id="7" idx="3"/>
          </p:cNvCxnSpPr>
          <p:nvPr/>
        </p:nvCxnSpPr>
        <p:spPr>
          <a:xfrm flipH="1">
            <a:off x="5225638" y="5509468"/>
            <a:ext cx="150660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87624" y="3986346"/>
            <a:ext cx="0" cy="16509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87625" y="5637245"/>
            <a:ext cx="151773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41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Прохождение ГИА-11 лицами с ОВЗ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143375" y="214313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Апелляция 2014</a:t>
            </a:r>
            <a:endParaRPr lang="ru-RU" sz="200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688" y="692696"/>
          <a:ext cx="8858312" cy="5818617"/>
        </p:xfrm>
        <a:graphic>
          <a:graphicData uri="http://schemas.openxmlformats.org/drawingml/2006/table">
            <a:tbl>
              <a:tblPr/>
              <a:tblGrid>
                <a:gridCol w="3313024"/>
                <a:gridCol w="5545288"/>
              </a:tblGrid>
              <a:tr h="2557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ЕГЭ имеют право подавать апелляции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 нарушении установленного порядка проведения ЕГЭ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696" marR="49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 несогласии с выставленными баллами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696" marR="49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3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Апелляция подается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только в день проведения экзамена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уполномоченному представителю  ГЭК, пока участник ЕГЭ не покинул  ППЭ.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Конфликтная комиссия при рассмотрении апелляции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течение двух рабочих дней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выносит одно из решений: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об отклонении апелляции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(в данном случае  ГЭК принимает решение о сохранении результата экзамена данного участника ЕГЭ);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об удовлетворении апелляции (в данном случае ГЭК принимает решение об отмене результата экзамена данного участника ЕГЭ и о допуске его к ЕГЭ в резервные дни или в дополнительный период).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Апелляция подается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течение двух рабочих дней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со дня объявления результатов ЕГЭ по соответствующему общеобразовательному предмету.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Выпускники текущего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года могут подавать апелляцию в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образовательное учреждение,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котором они были допущены к государственной (итоговой) аттестации,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иные участники ЕГЭ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– в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ППЭ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Участнику ЕГЭ, подавшему апелляцию, предоставляется возможность убедиться в том, что его экзаменационная работа проверена и оценена в соответствии с установленными требованиями.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Участник ЕГЭ должен подтвердить, что ему предъявлены изображения выполненной им экзаменационной работы.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Конфликтная комиссия при рассмотрении апелляции принимает одно из решений: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 об отклонении апелляции и сохранении выставленных баллов;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 об удовлетворении апелляции и выставлении других баллов (изменения по итогам пересчета баллов утверждаются ГЭК).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Конфликтная комиссия рассматривает апелляцию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более четырех рабочих дней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с момента подачи ее участником ЕГЭ.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 рассмотрения апелляции передаются в уполномоченную организацию в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течение 2-х календарных дней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Решения ГЭК об отмене результата  принимаются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течение двух рабочих дней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 момента принятия решения конфликтной комиссией.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09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 рассмотрении апелляции может присутствовать участник ЕГЭ и (или) его родители (законные представители).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Участники ЕГЭ должны быть заблаговременно проинформированы о времени и месте рассмотрения апелляций.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9696" marR="49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3" y="1124745"/>
          <a:ext cx="8784980" cy="4896542"/>
        </p:xfrm>
        <a:graphic>
          <a:graphicData uri="http://schemas.openxmlformats.org/drawingml/2006/table">
            <a:tbl>
              <a:tblPr/>
              <a:tblGrid>
                <a:gridCol w="1512169"/>
                <a:gridCol w="523941"/>
                <a:gridCol w="596100"/>
                <a:gridCol w="596100"/>
                <a:gridCol w="671596"/>
                <a:gridCol w="767541"/>
                <a:gridCol w="767541"/>
                <a:gridCol w="842163"/>
                <a:gridCol w="842163"/>
                <a:gridCol w="887467"/>
                <a:gridCol w="778199"/>
              </a:tblGrid>
              <a:tr h="577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Предмет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+mn-lt"/>
                        </a:rPr>
                        <a:t>к-во</a:t>
                      </a:r>
                      <a:r>
                        <a:rPr lang="ru-RU" sz="1600" b="1" dirty="0" smtClean="0">
                          <a:latin typeface="+mn-lt"/>
                        </a:rPr>
                        <a:t> ППЭ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кол-во участников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 от общего кол-ва участников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не преодолели мин.порог</a:t>
                      </a:r>
                    </a:p>
                  </a:txBody>
                  <a:tcPr marL="6421" marR="6421" marT="6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кол-во 100-бальников</a:t>
                      </a:r>
                    </a:p>
                  </a:txBody>
                  <a:tcPr marL="6421" marR="6421" marT="6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8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русский язык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19190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16433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98,03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97,90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математика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18827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16311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96,18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97,17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1117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физика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4026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22,55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23,98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химия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1760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1541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биология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3650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2737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18,65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16,31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география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история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2492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2468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обществознание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10281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9209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52,52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54,86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ин.яз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1251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6,39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литература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3,96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7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информатика и ИКТ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2128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10,87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11,97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65143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56858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285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88640"/>
            <a:ext cx="138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2014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643313" y="214313"/>
            <a:ext cx="435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Алгоритм подачи апелляций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14313" y="855663"/>
            <a:ext cx="87868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Апелляция о несогласии с выставленными баллами подают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организацию, осуществляющую образовательную деятельность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которой они были допущены в установленном порядке к государственной итоговой аттестации;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ВПЛ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места,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которых они были зарегистрированы на сдачу ЕГЭ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Ответственное лицо в МОУО , руководитель ОУ или ППЭ, принявший апелляцию, незамедлительно направляет ее в Конфликтную комиссию Красноярского края по электронному адресу: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konflikt14@mail.ru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способы подачи апелляций не предусмотрены Порядком проведения ЕГЭ и Конфликтной комиссией Красноярского края приниматься не будут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случае, если в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1 рабочего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дня подтверждение о принятии апелляции не получено, ответственное лицо в МОУО, руководитель ОУ или ППЭ уточняет решение вопроса у секретаря Конфликтной комиссии Красноярского края по тел.: 8(391)-2-04-04-33 либо по электронному адресу: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konflikt14@mail.ru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рассмотрения апелляции и решения Конфликтной комиссии Красноярского края участников ЕГЭ, лично не присутствовавших на рассмотрении, сообщаются на электронный адрес, с которого была подана апелляция.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результатах рассмотрения апелляции и решения Конфликтной комиссии Красноярского края апеллянту направляется ответственным лицом в МОУО, руководителем ОУ или ППЭ.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931" y="2278295"/>
            <a:ext cx="306388" cy="1439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08920"/>
            <a:ext cx="7920880" cy="216024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март - апрель 2015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выпускники прошлых лет,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имеющие неудовлетворительный результат в прошлые годы 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обучающиеся, не имеющие академической задолженности (в т.в. сочинение/изложение) и имеющие годовые отметки по всем учебным предметам за каждый год обучения по образовательным программам среднего  общего образования не ниже удовлетворительных,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обучающиеся  Х-Х1(Х11) классов, окончившие освоение сдаваемого предмета и имеющие годовые отметки не ниже удовлетворительных по всем учебным предметам плана за предпоследний год обучения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980728"/>
            <a:ext cx="7920880" cy="144016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февраль 2015 года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(русский язык, география)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выпускники прошлых лет,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имеющие неудовлетворительный результат в прошлые годы (русский язык),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обучающиеся  Х-Х1(Х11) классов, окончившие освоение сдаваемого предмета и имеющие годовые отметки не ниже удовлетворительных по всем учебным предметам плана за предпоследний год обучения</a:t>
            </a:r>
          </a:p>
          <a:p>
            <a:pPr algn="just">
              <a:defRPr/>
            </a:pP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085184"/>
            <a:ext cx="7920880" cy="3472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май-июнь 2015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733256"/>
            <a:ext cx="7920880" cy="67329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2E3192"/>
                </a:solidFill>
                <a:latin typeface="Cambria" pitchFamily="18" charset="0"/>
              </a:rPr>
              <a:t>сентябрь  2015 года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 - в специализированных центрах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пересдача неудовлетворительных результатов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р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егистрация в августе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420888"/>
            <a:ext cx="385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регистрация </a:t>
            </a:r>
            <a:r>
              <a:rPr lang="ru-RU" sz="1400" b="1" u="sng" dirty="0">
                <a:solidFill>
                  <a:srgbClr val="C00000"/>
                </a:solidFill>
                <a:latin typeface="Cambria" pitchFamily="18" charset="0"/>
              </a:rPr>
              <a:t>до </a:t>
            </a:r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01.02.2015:</a:t>
            </a:r>
            <a:endParaRPr lang="ru-RU" sz="1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11560" y="692696"/>
            <a:ext cx="3747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b="1" u="sng" dirty="0" smtClean="0">
                <a:solidFill>
                  <a:srgbClr val="C00000"/>
                </a:solidFill>
                <a:latin typeface="Cambria" pitchFamily="18" charset="0"/>
              </a:rPr>
              <a:t>регистрация до 01.12.2014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75656" y="26064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</a:rPr>
              <a:t>Расписание ГИА и сроки выбора предметов</a:t>
            </a:r>
            <a:endParaRPr lang="ru-RU" sz="2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5445224"/>
            <a:ext cx="2587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b="1" u="sng" dirty="0" smtClean="0">
                <a:solidFill>
                  <a:srgbClr val="FF0000"/>
                </a:solidFill>
                <a:latin typeface="Cambria" pitchFamily="18" charset="0"/>
              </a:rPr>
              <a:t>регистрация в августе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8384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93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Сроки внесения сведений в РИС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2095500"/>
            <a:ext cx="88979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0175" y="1606550"/>
          <a:ext cx="8897938" cy="45607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8009"/>
                <a:gridCol w="2799929"/>
              </a:tblGrid>
              <a:tr h="27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</a:rPr>
                        <a:t>Данные</a:t>
                      </a:r>
                      <a:endParaRPr lang="ru-RU" sz="1200" dirty="0">
                        <a:latin typeface="Verdana" pitchFamily="34" charset="0"/>
                      </a:endParaRPr>
                    </a:p>
                  </a:txBody>
                  <a:tcPr marL="91447" marR="91447"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</a:rPr>
                        <a:t>Внесение в РИС</a:t>
                      </a:r>
                      <a:endParaRPr lang="ru-RU" sz="1200" dirty="0">
                        <a:latin typeface="Verdana" pitchFamily="34" charset="0"/>
                      </a:endParaRPr>
                    </a:p>
                  </a:txBody>
                  <a:tcPr marL="91447" marR="91447" marT="45724" marB="45724" anchor="ctr"/>
                </a:tc>
              </a:tr>
              <a:tr h="160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 членах ГЭК, привлекаемых к проведению ГИА, которым предполагается выдача электронных подписей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27.10.2014</a:t>
                      </a:r>
                    </a:p>
                  </a:txBody>
                  <a:tcPr marL="9526" marR="9526" marT="9526" marB="0" anchor="ctr"/>
                </a:tc>
              </a:tr>
              <a:tr h="4648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об ОИВ, РЦОИ, Учредителях ОО за пределами РФ, МОУО, ОО, о выпускниках текущего года, ППЭ, участниках сочинения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(изложения)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17.11.2014</a:t>
                      </a:r>
                    </a:p>
                  </a:txBody>
                  <a:tcPr marL="9526" marR="9526" marT="9526" marB="0" anchor="ctr"/>
                </a:tc>
              </a:tr>
              <a:tr h="6172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Предметы выбранные участниками ГИА для сдачи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01.12.2014 или 01.02.2015 ( в зависимости от сроков регистрации)</a:t>
                      </a:r>
                    </a:p>
                  </a:txBody>
                  <a:tcPr marL="9526" marR="9526" marT="9526" marB="0" anchor="ctr"/>
                </a:tc>
              </a:tr>
              <a:tr h="4648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Распределение участников, работников, а также общественных наблюдателей по помещениям, выделенным для проведения итогового сочинения (изложения)  и ГИА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за две недели до даты проведения сочинения и до этапа  ГИА</a:t>
                      </a:r>
                    </a:p>
                  </a:txBody>
                  <a:tcPr marL="9526" marR="9526" marT="9524" marB="0" anchor="ctr"/>
                </a:tc>
              </a:tr>
              <a:tr h="4648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Назначение членов предметных комиссий на экзамены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не ранее чем за неделю и не позднее чем за 3 дня до дня экзамена </a:t>
                      </a:r>
                    </a:p>
                  </a:txBody>
                  <a:tcPr marL="9526" marR="9526" marT="9524" marB="0" anchor="ctr"/>
                </a:tc>
              </a:tr>
              <a:tr h="3125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 полученных экзаменационных материалах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не позднее 1 суток до экзамена</a:t>
                      </a:r>
                    </a:p>
                  </a:txBody>
                  <a:tcPr marL="9526" marR="9526" marT="9524" marB="0" anchor="ctr"/>
                </a:tc>
              </a:tr>
              <a:tr h="3125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об автоматизированном распределении  участников ГИА и организаторов по аудиториям  ППЭ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в течение суток со дня проведения экзамена</a:t>
                      </a:r>
                    </a:p>
                  </a:txBody>
                  <a:tcPr marL="9526" marR="9526" marT="9526" marB="0" anchor="ctr"/>
                </a:tc>
              </a:tr>
              <a:tr h="312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об использовании экзаменационных материалов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в течение суток со дня проведения экзамена</a:t>
                      </a:r>
                    </a:p>
                  </a:txBody>
                  <a:tcPr marL="9526" marR="9526" marT="9526" marB="0" anchor="ctr"/>
                </a:tc>
              </a:tr>
              <a:tr h="312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 результатах обработки итогового сочинения (изложения)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не позднее 3 дней после проведения  итогового сочинения (изложения) 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105251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Сроки внесения сведений в РИС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1750" y="2095500"/>
            <a:ext cx="88979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Verdana" pitchFamily="34" charset="0"/>
            </a:endParaRPr>
          </a:p>
          <a:p>
            <a:pPr marL="452438" lvl="3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600" b="1" dirty="0">
              <a:latin typeface="Verdan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0175" y="1606550"/>
          <a:ext cx="8897938" cy="3937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9817"/>
                <a:gridCol w="4528121"/>
              </a:tblGrid>
              <a:tr h="27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</a:rPr>
                        <a:t>Данные</a:t>
                      </a:r>
                      <a:endParaRPr lang="ru-RU" sz="1200" dirty="0">
                        <a:latin typeface="Verdana" pitchFamily="34" charset="0"/>
                      </a:endParaRPr>
                    </a:p>
                  </a:txBody>
                  <a:tcPr marL="91447" marR="91447"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</a:rPr>
                        <a:t>Внесение в РИС</a:t>
                      </a:r>
                      <a:endParaRPr lang="ru-RU" sz="1200" dirty="0">
                        <a:latin typeface="Verdana" pitchFamily="34" charset="0"/>
                      </a:endParaRPr>
                    </a:p>
                  </a:txBody>
                  <a:tcPr marL="91447" marR="91447" marT="45724" marB="45724" anchor="ctr"/>
                </a:tc>
              </a:tr>
              <a:tr h="160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об экзаменационных работах участников ГИА (обработка экзаменационных работ участников ГИА)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по математике базового уровня - 3 дня со дня проведения экзамена</a:t>
                      </a:r>
                    </a:p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по остальным обязательным предметам не позднее 6 дней после проведения экзамена</a:t>
                      </a:r>
                    </a:p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по остальным общеобразовательным предметам не позднее 4 дней после проведения экзамена</a:t>
                      </a:r>
                    </a:p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досрочно и в дополнительные сроки - не позднее 3 дней после проведения экзамена</a:t>
                      </a:r>
                    </a:p>
                  </a:txBody>
                  <a:tcPr marL="9526" marR="9526" marT="9526" marB="0" anchor="ctr"/>
                </a:tc>
              </a:tr>
              <a:tr h="4648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Сведения о поданных участниками ГИА апелляциях о нарушении установленного порядка проведения ГИА и несогласии с выставленными баллами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в течение суток со дня подачи апелляции</a:t>
                      </a:r>
                    </a:p>
                  </a:txBody>
                  <a:tcPr marL="9526" marR="9526" marT="9526" marB="0" anchor="ctr"/>
                </a:tc>
              </a:tr>
              <a:tr h="6172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Результаты рассмотрения апелляций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не позднее 2 дней с момента принятия решения конфликтной комиссией</a:t>
                      </a:r>
                    </a:p>
                  </a:txBody>
                  <a:tcPr marL="9526" marR="9526" marT="9526" marB="0" anchor="ctr"/>
                </a:tc>
              </a:tr>
              <a:tr h="737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ведения о работниках ППЭ (руководители, организаторы, ассистенты, общественные наблюдатели), реквизиты акта ОИВ для ГИА. Сведения о членах ГЭК, которым не предполагается выдача электронных подписей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31.01.2015 или 09.03.2015 или 11.05.2014 (в зависимости от этапа)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40352" y="6165304"/>
            <a:ext cx="77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71546"/>
            <a:ext cx="8560677" cy="46166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Типография </a:t>
            </a:r>
            <a:r>
              <a:rPr lang="ru-RU" dirty="0" smtClean="0"/>
              <a:t>– изготовление</a:t>
            </a:r>
          </a:p>
          <a:p>
            <a:r>
              <a:rPr lang="ru-RU" dirty="0" smtClean="0"/>
              <a:t>экзаменационных материалов, </a:t>
            </a:r>
          </a:p>
          <a:p>
            <a:r>
              <a:rPr lang="ru-RU" dirty="0" smtClean="0"/>
              <a:t>в том числе на шрифте Брайля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бланков:  </a:t>
            </a:r>
          </a:p>
          <a:p>
            <a:pPr lvl="0"/>
            <a:endParaRPr lang="ru-RU" sz="1600" dirty="0" smtClean="0"/>
          </a:p>
          <a:p>
            <a:pPr lvl="0"/>
            <a:r>
              <a:rPr lang="ru-RU" dirty="0" smtClean="0"/>
              <a:t>сквозная нумерация полей для внесения ответов на задания КИМ;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исключена область ответов на задания части А (с выбором ответа из предложенных вариантов);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исключена область замены ошибочных ответов на задания части А.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77002"/>
            <a:ext cx="5101437" cy="58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6782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Kuznetsov\Мои документы\Мои рисунки\logoGC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452" y="980728"/>
            <a:ext cx="1352548" cy="935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204864"/>
            <a:ext cx="85689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Переупаковка ЭМ сотрудниками РЦОИ на региональных складах ГЦСС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27363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Выдача членам ГЭК в день экзамена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268760"/>
            <a:ext cx="56886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Субъекты РФ –доставка ЭМ силами ГЦСС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76470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Доставка экзаменационных материалов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8264" y="4005064"/>
            <a:ext cx="20517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Доставка ИК и КИМ (диск) в ТОМ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3356992"/>
            <a:ext cx="3491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Доставка ЭМ в отделения ГЦСС в «территориальных зонах»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72400" y="5229200"/>
            <a:ext cx="971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ППЭ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301208"/>
            <a:ext cx="15121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ППЭ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707904" y="1772816"/>
            <a:ext cx="12241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27984" y="270892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316416" y="465313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83568" y="4869160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99592" y="306896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236296" y="314096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419872" y="4437112"/>
            <a:ext cx="27363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Выдача членам ГЭК в день экзамена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499992" y="508518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499992" y="400506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995936" y="5589240"/>
            <a:ext cx="15121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ППЭ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ragina\Рабочий стол\Схема доставки 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20688"/>
            <a:ext cx="9577063" cy="612068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67825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7561263" cy="1008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latin typeface="Garamond" pitchFamily="18" charset="0"/>
              </a:rPr>
              <a:t>«Открытый </a:t>
            </a:r>
            <a:r>
              <a:rPr lang="ru-RU" altLang="ru-RU" sz="3600" b="1" dirty="0">
                <a:latin typeface="Garamond" pitchFamily="18" charset="0"/>
              </a:rPr>
              <a:t>Банк заданий </a:t>
            </a:r>
            <a:r>
              <a:rPr lang="ru-RU" altLang="ru-RU" sz="3600" b="1" dirty="0" smtClean="0">
                <a:latin typeface="Garamond" pitchFamily="18" charset="0"/>
              </a:rPr>
              <a:t>ЕГЭ - 2015»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/>
              <a:t>Обновление заданий в Открытом Банке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в соответствии с новой структурой КИМ ЕГЭ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0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/>
              <a:t>Срок проведения работ: ноябрь 2014 г. – февраль 2015 г.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/>
              <a:t>Пополнение новыми заданиями:</a:t>
            </a: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Математика базового уровня (не менее 2000 заданий)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/>
              <a:t>Срок проведения работ: октябрь 2014 г. – январь 2015 г.</a:t>
            </a: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Задания по всем предметам , 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 включаемые в варианты КИМ – 2015 года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000" dirty="0" smtClean="0"/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/>
              <a:t>Срок проведения работ: ноябрь 2014 г. – март 2015 г.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1800"/>
              </a:spcBef>
              <a:buFontTx/>
              <a:buChar char="-"/>
              <a:defRPr/>
            </a:pPr>
            <a:endParaRPr lang="ru-RU" altLang="ru-RU" sz="21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00392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79513" y="1052736"/>
            <a:ext cx="2952328" cy="4752528"/>
          </a:xfrm>
        </p:spPr>
        <p:txBody>
          <a:bodyPr>
            <a:normAutofit/>
          </a:bodyPr>
          <a:lstStyle/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Изменение содержания КИМ в соответствии с требованиями ФГОС, модернизация и замена устаревших заданий;</a:t>
            </a:r>
          </a:p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Увеличение числа заданий с кратким и развернутым ответом и частичное сокращение количества заданий </a:t>
            </a:r>
            <a:r>
              <a:rPr lang="en-US" altLang="ru-RU" sz="1600" dirty="0" smtClean="0"/>
              <a:t>c</a:t>
            </a:r>
            <a:r>
              <a:rPr lang="ru-RU" altLang="ru-RU" sz="1600" dirty="0" smtClean="0"/>
              <a:t> выбором одного ответа;</a:t>
            </a:r>
          </a:p>
          <a:p>
            <a:pPr marL="358775" indent="-3556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Сквозная нумерация заданий без указания </a:t>
            </a:r>
            <a:br>
              <a:rPr lang="ru-RU" altLang="ru-RU" sz="1600" dirty="0" smtClean="0"/>
            </a:br>
            <a:r>
              <a:rPr lang="ru-RU" altLang="ru-RU" sz="1600" dirty="0" smtClean="0"/>
              <a:t>типа заданий (А, В, С).</a:t>
            </a:r>
            <a:endParaRPr lang="en-US" altLang="ru-RU" sz="1600" dirty="0" smtClean="0"/>
          </a:p>
          <a:p>
            <a:pPr marL="3175" inden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ru-RU" altLang="ru-RU" sz="2800" dirty="0" smtClean="0"/>
          </a:p>
        </p:txBody>
      </p:sp>
      <p:graphicFrame>
        <p:nvGraphicFramePr>
          <p:cNvPr id="5" name="Group 158"/>
          <p:cNvGraphicFramePr>
            <a:graphicFrameLocks/>
          </p:cNvGraphicFramePr>
          <p:nvPr/>
        </p:nvGraphicFramePr>
        <p:xfrm>
          <a:off x="3419873" y="1124744"/>
          <a:ext cx="5256583" cy="4536508"/>
        </p:xfrm>
        <a:graphic>
          <a:graphicData uri="http://schemas.openxmlformats.org/drawingml/2006/table">
            <a:tbl>
              <a:tblPr/>
              <a:tblGrid>
                <a:gridCol w="2056924"/>
                <a:gridCol w="1497967"/>
                <a:gridCol w="1701692"/>
              </a:tblGrid>
              <a:tr h="8969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Предметы</a:t>
                      </a:r>
                    </a:p>
                  </a:txBody>
                  <a:tcPr marT="45722" marB="4572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Количество заданий с кратким ответом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Arial" charset="0"/>
                        </a:rPr>
                        <a:t>заданий с развернутым ответом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 (П/У.)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 (Б/У.)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91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 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Иностранные языки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46039"/>
            <a:ext cx="6192688" cy="9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Оптимизация структуры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КИМ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877272"/>
            <a:ext cx="34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Изменения в КИМ по предметам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64886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412" y="5925280"/>
            <a:ext cx="8641085" cy="76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Выпускники могут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оба уровня одновременно,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из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уровней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Пересдача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 одного экзамена на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базовом уровне</a:t>
            </a: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3140969"/>
            <a:ext cx="3816424" cy="240026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</a:t>
            </a: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апробация 13-17.10.2014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4103" y="3140969"/>
            <a:ext cx="3300345" cy="240026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модель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2014 года </a:t>
            </a:r>
          </a:p>
          <a:p>
            <a:pPr algn="ctr"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минимальный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32298" y="2361672"/>
            <a:ext cx="1728192" cy="57651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6374" y="1316765"/>
            <a:ext cx="6840041" cy="10449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РФ, ЕГЭ по математике будет разделен на два уровня: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76375" y="454279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148064" y="692696"/>
          <a:ext cx="399593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764704"/>
          <a:ext cx="5148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19165" y="100841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980728"/>
            <a:ext cx="3093570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988841"/>
            <a:ext cx="8290347" cy="86409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endParaRPr lang="ru-RU" sz="1400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1400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4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4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4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по местному времени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Продолжительность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минут 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(для детей с ОВЗ возможно  продление на 1,5 часа).</a:t>
            </a:r>
          </a:p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Сочинение: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</a:rPr>
              <a:t>ВВУЗе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до 10 баллов к ЕГЭ.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Итоговое изложение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</a:pPr>
            <a:endParaRPr lang="ru-RU" sz="1400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2996952"/>
            <a:ext cx="8298462" cy="67118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для выпускников текущего года – 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для выпускников прошлых лет – </a:t>
            </a: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места, определяемые ОИВ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836712"/>
            <a:ext cx="1193800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03.12.2014 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1268760"/>
            <a:ext cx="1193801" cy="33049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04.02.2015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1700808"/>
            <a:ext cx="1193800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06.05.2015</a:t>
            </a:r>
            <a:endParaRPr lang="ru-RU" sz="14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717180" y="547516"/>
            <a:ext cx="928850" cy="136322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1556792"/>
            <a:ext cx="3816424" cy="28803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Обучение руководителей РМО 1.11.2014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3789040"/>
            <a:ext cx="8298461" cy="136815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сочинения (изложения)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на уровне ОО – комиссия ОО, на уровне муниципальном/региональном – экспертная комиссия.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Оценка шкалой</a:t>
            </a:r>
            <a:r>
              <a:rPr lang="ru-RU" sz="1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«зачет – незачет»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  <a:hlinkClick r:id="rId4" action="ppaction://hlinksldjump"/>
              </a:rPr>
              <a:t>Бланковая технология с обязательным сканированием</a:t>
            </a:r>
            <a:endParaRPr lang="ru-RU" sz="14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  <a:hlinkClick r:id="rId5" action="ppaction://hlinksldjump"/>
              </a:rPr>
              <a:t>Оценивание сочинения (изложения)</a:t>
            </a:r>
            <a:endParaRPr lang="ru-RU" sz="14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5229200"/>
            <a:ext cx="8265403" cy="136815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Экзаменационный комплект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: 5 тем сочинений (по одной теме от каждого общего тематического направления):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«Недаром помнит вся Россия…» (200-летний юбилей М.Ю. Лермонтова)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Вопросы, заданные человечеству войной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Человек и природа в отечественной и мировой литературе</a:t>
            </a:r>
          </a:p>
          <a:p>
            <a:pPr marL="609600" lvl="0" indent="-6096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Спор поколений: вместе и врозь</a:t>
            </a:r>
          </a:p>
          <a:p>
            <a:pPr marL="609600" lvl="0" indent="-6096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2"/>
                </a:solidFill>
              </a:rPr>
              <a:t>Чем люди живы?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336" y="1052736"/>
            <a:ext cx="115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Апробация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20.11.2014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91672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60483" y="350493"/>
            <a:ext cx="70294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Итоговое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сочинение (изложение) 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8384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сочинение (изложение)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604797"/>
            <a:ext cx="79442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Обучающиеся с ОВЗ вправе выбрать как форму допуска к ГИА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изложение </a:t>
            </a:r>
          </a:p>
          <a:p>
            <a:pPr algn="ctr"/>
            <a:endParaRPr lang="ru-RU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spcAft>
                <a:spcPts val="6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Итоговое изложение как допуск к ГИА вправе писать: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обучающиеся </a:t>
            </a:r>
            <a:r>
              <a:rPr lang="ru-RU" sz="1500" b="1" dirty="0">
                <a:solidFill>
                  <a:srgbClr val="0070C0"/>
                </a:solidFill>
              </a:rPr>
              <a:t>с </a:t>
            </a:r>
            <a:r>
              <a:rPr lang="ru-RU" sz="1500" b="1" dirty="0" smtClean="0">
                <a:solidFill>
                  <a:srgbClr val="0070C0"/>
                </a:solidFill>
              </a:rPr>
              <a:t>ОВЗ, дети-инвалиды </a:t>
            </a:r>
            <a:r>
              <a:rPr lang="ru-RU" sz="1500" b="1" dirty="0">
                <a:solidFill>
                  <a:srgbClr val="0070C0"/>
                </a:solidFill>
              </a:rPr>
              <a:t>и инвалиды;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лица</a:t>
            </a:r>
            <a:r>
              <a:rPr lang="ru-RU" sz="1500" b="1" dirty="0">
                <a:solidFill>
                  <a:srgbClr val="0070C0"/>
                </a:solidFill>
              </a:rPr>
              <a:t>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</a:t>
            </a:r>
            <a:r>
              <a:rPr lang="ru-RU" sz="1500" b="1" dirty="0" smtClean="0">
                <a:solidFill>
                  <a:srgbClr val="0070C0"/>
                </a:solidFill>
              </a:rPr>
              <a:t>лечении;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b="1" dirty="0">
                <a:solidFill>
                  <a:srgbClr val="0070C0"/>
                </a:solidFill>
              </a:rPr>
              <a:t>обучающиеся, получающие среднее общее образование </a:t>
            </a:r>
            <a:r>
              <a:rPr lang="ru-RU" sz="1500" b="1" dirty="0" smtClean="0">
                <a:solidFill>
                  <a:srgbClr val="0070C0"/>
                </a:solidFill>
              </a:rPr>
              <a:t>в учебно-воспитательных </a:t>
            </a:r>
            <a:r>
              <a:rPr lang="ru-RU" sz="1500" b="1" dirty="0">
                <a:solidFill>
                  <a:srgbClr val="0070C0"/>
                </a:solidFill>
              </a:rPr>
              <a:t>учреждениях закрытого </a:t>
            </a:r>
            <a:r>
              <a:rPr lang="ru-RU" sz="1500" b="1" dirty="0" smtClean="0">
                <a:solidFill>
                  <a:srgbClr val="0070C0"/>
                </a:solidFill>
              </a:rPr>
              <a:t>типа и в </a:t>
            </a:r>
            <a:r>
              <a:rPr lang="ru-RU" sz="1500" b="1" dirty="0">
                <a:solidFill>
                  <a:srgbClr val="0070C0"/>
                </a:solidFill>
              </a:rPr>
              <a:t>учреждениях, исполняющих наказание в виде лишения </a:t>
            </a:r>
            <a:r>
              <a:rPr lang="ru-RU" sz="1500" b="1" dirty="0" smtClean="0">
                <a:solidFill>
                  <a:srgbClr val="0070C0"/>
                </a:solidFill>
              </a:rPr>
              <a:t>свободы</a:t>
            </a:r>
            <a:endParaRPr lang="ru-RU" sz="1500" b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Результаты изложения не учитываются при поступлении в вузы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84368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6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08920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4. Качество письменной речи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5. Грамотность</a:t>
            </a:r>
            <a:r>
              <a:rPr lang="ru-RU" sz="1800" dirty="0" smtClean="0"/>
              <a:t>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52736"/>
            <a:ext cx="3924300" cy="1656655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None/>
            </a:pPr>
            <a:r>
              <a:rPr lang="ru-RU" sz="1800" b="1" dirty="0" smtClean="0"/>
              <a:t>Сочинение</a:t>
            </a:r>
            <a:r>
              <a:rPr lang="ru-RU" sz="1800" dirty="0" smtClean="0"/>
              <a:t> </a:t>
            </a:r>
          </a:p>
          <a:p>
            <a:pPr marL="533400" indent="-533400">
              <a:buFontTx/>
              <a:buAutoNum type="arabicPeriod"/>
            </a:pPr>
            <a:r>
              <a:rPr lang="ru-RU" sz="1800" dirty="0" smtClean="0"/>
              <a:t>Соответствие теме</a:t>
            </a:r>
          </a:p>
          <a:p>
            <a:pPr marL="533400" indent="-533400">
              <a:buFontTx/>
              <a:buAutoNum type="arabicPeriod"/>
            </a:pPr>
            <a:r>
              <a:rPr lang="ru-RU" sz="1800" dirty="0" smtClean="0"/>
              <a:t> Аргументация. Привлечение литературного материала </a:t>
            </a:r>
          </a:p>
          <a:p>
            <a:pPr marL="533400" indent="-533400">
              <a:buFontTx/>
              <a:buAutoNum type="arabicPeriod"/>
            </a:pPr>
            <a:r>
              <a:rPr lang="ru-RU" sz="1800" dirty="0" smtClean="0"/>
              <a:t>Композиция и логика рассуждения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196752"/>
            <a:ext cx="3925887" cy="1512639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None/>
            </a:pPr>
            <a:r>
              <a:rPr lang="ru-RU" sz="1800" b="1" dirty="0" smtClean="0"/>
              <a:t>Изложение</a:t>
            </a:r>
            <a:r>
              <a:rPr lang="ru-RU" sz="1800" dirty="0" smtClean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1800" dirty="0" smtClean="0"/>
              <a:t>Содержание изложения </a:t>
            </a:r>
          </a:p>
          <a:p>
            <a:pPr marL="457200" indent="-457200">
              <a:buFontTx/>
              <a:buAutoNum type="arabicPeriod"/>
            </a:pPr>
            <a:r>
              <a:rPr lang="ru-RU" sz="1800" dirty="0" smtClean="0"/>
              <a:t>Логичность изложения </a:t>
            </a:r>
          </a:p>
          <a:p>
            <a:pPr marL="457200" indent="-457200">
              <a:buFontTx/>
              <a:buAutoNum type="arabicPeriod"/>
            </a:pPr>
            <a:r>
              <a:rPr lang="ru-RU" sz="1800" dirty="0" smtClean="0"/>
              <a:t>Использование элементов стиля исходного текста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3429000"/>
            <a:ext cx="8280920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Сочинение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проверяет умения рассуждать по избранной теме с опорой на литературный материал (не менее 1 произведения).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азрешается пользоваться орфографическим словарём.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Изложение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проверяет умение передать содержание исходного текста с сохранением некоторых особенностей его стиля (в текстах для изложения преобладает повествование; описание и рассуждение не играют определяющую роль).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азрешается пользоваться орфографическим и толковым словарями.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5085184"/>
            <a:ext cx="820891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получения «зачета» необходимо: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иметь положительный результат по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критериям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критериям №1 и №2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 обязательном порядке)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выдержать объем (сочинение не менее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 слов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изложение – не менее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слов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написать работу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259632" y="260648"/>
            <a:ext cx="8229600" cy="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Оценивание итогового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сочинения (изложения)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5184576" cy="588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6407696" y="764704"/>
            <a:ext cx="2736304" cy="5760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Бланк записи</a:t>
            </a:r>
          </a:p>
          <a:p>
            <a:pPr>
              <a:lnSpc>
                <a:spcPct val="90000"/>
              </a:lnSpc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Бланки печатаются  в ОО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Font typeface="Calibri" pitchFamily="34" charset="0"/>
              <a:buNone/>
            </a:pP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770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Регистрационный бланк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31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861C6-57DE-46A5-9C99-6398D970A50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580112" y="836712"/>
            <a:ext cx="3312368" cy="5564088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комплекте печатаются 4 страницы: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Два двусторонних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Четыре односторонних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необходимости могут допечатываться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8965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16800" cy="4684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Calibri" pitchFamily="34" charset="0"/>
                <a:cs typeface="Calibri" pitchFamily="34" charset="0"/>
              </a:rPr>
              <a:t>Бланк записи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775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764704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Cambria" pitchFamily="18" charset="0"/>
              </a:rPr>
              <a:t>Иностранные языки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6375" y="1393031"/>
            <a:ext cx="7128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Апробации:    12.11.2014г.         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квартал 2015г.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2088327"/>
            <a:ext cx="3790823" cy="11446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При проведении экзамена по иностранному языку в экзамен будет включен раздел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«Говорение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 на добровольной основе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19" y="4189797"/>
            <a:ext cx="3790823" cy="111141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Иностранный язык оценивается как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один предмет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Апелляция к предмету целиком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144" y="5487853"/>
            <a:ext cx="3790823" cy="96548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Баллы: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письмо – 80 баллов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устная часть  - 20 баллов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минимальный балл – 22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0535" y="2088305"/>
            <a:ext cx="3790823" cy="114472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Процедура сдачи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автоматизирована :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АРМ участника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записи, потоковой записи и прослушивания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5599" y="3429000"/>
            <a:ext cx="3790823" cy="100811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АРМ эксперта: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возможность неоднократного прослушивания ответов</a:t>
            </a:r>
          </a:p>
          <a:p>
            <a:pPr>
              <a:spcBef>
                <a:spcPct val="0"/>
              </a:spcBef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4581128"/>
            <a:ext cx="3790823" cy="114469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Задания ориентированы на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решение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коммуникативных задач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, встречающихся в повседневной жизни</a:t>
            </a: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148" y="3333052"/>
            <a:ext cx="3790823" cy="57600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расписании отдельные дни для устной части,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2 дня в июне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5877272"/>
            <a:ext cx="3790823" cy="50405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Электронная подпись члена ГЭК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028384" y="63093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5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42331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печати КИМ в аудиториях 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869" y="1556792"/>
            <a:ext cx="644035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Доставочный пакет с экзаменационным материалами включает:</a:t>
            </a:r>
          </a:p>
          <a:p>
            <a:pPr marL="300038" lvl="2" indent="-28575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Бумажные бланки, упакованные в ИК</a:t>
            </a:r>
          </a:p>
          <a:p>
            <a:pPr marL="300038" lvl="2" indent="-28575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700" b="1" dirty="0" smtClean="0">
                <a:latin typeface="Verdana" pitchFamily="34" charset="0"/>
                <a:cs typeface="Times New Roman" pitchFamily="18" charset="0"/>
              </a:rPr>
              <a:t>CD-</a:t>
            </a: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диски с зашифрованными КИМ, номера которых соответствуют бумажным бланкам </a:t>
            </a:r>
          </a:p>
          <a:p>
            <a:pPr marL="300038" lvl="2" indent="-28575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700" b="1" dirty="0" smtClean="0">
              <a:latin typeface="Verdana" pitchFamily="34" charset="0"/>
              <a:cs typeface="Times New Roman" pitchFamily="18" charset="0"/>
            </a:endParaRPr>
          </a:p>
          <a:p>
            <a:pPr marL="300038" lvl="2" indent="-28575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700" b="1" dirty="0" smtClean="0">
              <a:latin typeface="Verdana" pitchFamily="34" charset="0"/>
              <a:cs typeface="Times New Roman" pitchFamily="18" charset="0"/>
            </a:endParaRPr>
          </a:p>
          <a:p>
            <a:pPr marL="300038" lvl="2" indent="-28575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700" b="1" dirty="0" smtClean="0">
              <a:latin typeface="Verdana" pitchFamily="34" charset="0"/>
              <a:cs typeface="Times New Roman" pitchFamily="18" charset="0"/>
            </a:endParaRPr>
          </a:p>
          <a:p>
            <a:pPr marL="14288" lvl="2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	</a:t>
            </a:r>
            <a:endParaRPr lang="en-US" sz="1700" b="1" dirty="0" smtClean="0"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9512" y="335699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 descr="http://s.appleinsider.ru/2013/07/1096880_637860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2" t="13636" r="20384" b="7272"/>
          <a:stretch>
            <a:fillRect/>
          </a:stretch>
        </p:blipFill>
        <p:spPr bwMode="auto">
          <a:xfrm>
            <a:off x="6804248" y="1700808"/>
            <a:ext cx="2045434" cy="1022717"/>
          </a:xfrm>
          <a:prstGeom prst="rect">
            <a:avLst/>
          </a:prstGeom>
          <a:noFill/>
        </p:spPr>
      </p:pic>
      <p:pic>
        <p:nvPicPr>
          <p:cNvPr id="12" name="Picture 8" descr="http://winda41.ru/d/472881/d/241814806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20" y="3465198"/>
            <a:ext cx="1436927" cy="1436927"/>
          </a:xfrm>
          <a:prstGeom prst="rect">
            <a:avLst/>
          </a:prstGeom>
          <a:noFill/>
        </p:spPr>
      </p:pic>
      <p:pic>
        <p:nvPicPr>
          <p:cNvPr id="13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660" y="3738533"/>
            <a:ext cx="1229401" cy="1229401"/>
          </a:xfrm>
          <a:prstGeom prst="rect">
            <a:avLst/>
          </a:prstGeom>
          <a:noFill/>
        </p:spPr>
      </p:pic>
      <p:pic>
        <p:nvPicPr>
          <p:cNvPr id="14" name="Picture 2" descr="http://www.softcom.ua/main/about/images/certificate-icon.png"/>
          <p:cNvPicPr>
            <a:picLocks noChangeAspect="1" noChangeArrowheads="1"/>
          </p:cNvPicPr>
          <p:nvPr/>
        </p:nvPicPr>
        <p:blipFill>
          <a:blip r:embed="rId5" cstate="print"/>
          <a:srcRect l="8859" t="19195" r="9931" b="18790"/>
          <a:stretch>
            <a:fillRect/>
          </a:stretch>
        </p:blipFill>
        <p:spPr bwMode="auto">
          <a:xfrm>
            <a:off x="3622748" y="4504636"/>
            <a:ext cx="591848" cy="45195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398612" y="4955923"/>
            <a:ext cx="2469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Verdana" pitchFamily="34" charset="0"/>
                <a:cs typeface="Times New Roman" pitchFamily="18" charset="0"/>
              </a:rPr>
              <a:t>Ключ расшифровки КИМ уникальный на регион и дату экзамена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(доступен </a:t>
            </a:r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за 30 минут до экзамена) </a:t>
            </a:r>
            <a:endParaRPr lang="ru-RU" sz="1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6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6924" y="3734114"/>
            <a:ext cx="1156703" cy="11567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8024" y="4903665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ЭП члена ГЭК</a:t>
            </a:r>
          </a:p>
        </p:txBody>
      </p:sp>
      <p:sp>
        <p:nvSpPr>
          <p:cNvPr id="18" name="Плюс 17"/>
          <p:cNvSpPr/>
          <p:nvPr/>
        </p:nvSpPr>
        <p:spPr>
          <a:xfrm>
            <a:off x="4283968" y="3806122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0788" y="4489589"/>
            <a:ext cx="357743" cy="35774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-36512" y="4954762"/>
            <a:ext cx="2579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Зашифрованные КИМ на дату экзамена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на 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CD-</a:t>
            </a: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диске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(доставляется с ЭМ) </a:t>
            </a:r>
            <a:endParaRPr lang="ru-RU" sz="14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1822548" y="3797752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6588224" y="3751537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901338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Специализированное программное обеспечение</a:t>
            </a:r>
            <a:endParaRPr lang="ru-RU" sz="14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4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903" y="3429000"/>
            <a:ext cx="1457583" cy="145758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001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1340768"/>
            <a:ext cx="8496944" cy="48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eaLnBrk="0" hangingPunct="0">
              <a:defRPr>
                <a:latin typeface="Arial" charset="0"/>
              </a:defRPr>
            </a:lvl1pPr>
            <a:lvl2pPr marL="285750" lvl="1" indent="-285750">
              <a:lnSpc>
                <a:spcPct val="114000"/>
              </a:lnSpc>
              <a:buFont typeface="Wingdings" pitchFamily="2" charset="2"/>
              <a:buChar char="Ø"/>
              <a:defRPr sz="1600">
                <a:solidFill>
                  <a:srgbClr val="002060"/>
                </a:solidFill>
              </a:defRPr>
            </a:lvl2pPr>
            <a:lvl3pPr marL="1143000" lvl="2" indent="-228600">
              <a:lnSpc>
                <a:spcPct val="114000"/>
              </a:lnSpc>
              <a:buFont typeface="+mj-lt"/>
              <a:buAutoNum type="arabicPeriod"/>
              <a:defRPr sz="1600">
                <a:solidFill>
                  <a:srgbClr val="002060"/>
                </a:solidFill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Позвонить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телефону поддержки УЦ Рособрнадзора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 (800) 555-72-96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узнать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ближайшей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точки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регистрации пользователей УЦ Рособрнадзора, либо найти ближайшую точку регистрации УЦ Рособрнадзора самостоятельно в списке точек регистрации, опубликованном на официальном сайте Рособрнадзора (раздел Удостоверяющий центр)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Подготовить перечень заявительных документов и защищенный носитель для записи ключевой информации</a:t>
            </a: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Явиться в точку регистрации, предоставить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заявительные документы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защищенный носитель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записи ключевой информации</a:t>
            </a: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Дождаться обратной связи по телефону от точки регистрации пользователей УЦ Рособрнадзора</a:t>
            </a: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Явиться в точку регистрации и получить электронную подпись</a:t>
            </a:r>
          </a:p>
          <a:p>
            <a:pPr lvl="1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16632"/>
            <a:ext cx="7200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Порядок получения электронной подписи членами ГЭК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7200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Перечень заявительных документов для получения электронной подписи членами ГЭК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1520" y="1628800"/>
            <a:ext cx="8496944" cy="46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eaLnBrk="0" hangingPunct="0">
              <a:defRPr>
                <a:latin typeface="Arial" charset="0"/>
              </a:defRPr>
            </a:lvl1pPr>
            <a:lvl2pPr marL="285750" lvl="1" indent="-285750">
              <a:lnSpc>
                <a:spcPct val="114000"/>
              </a:lnSpc>
              <a:buFont typeface="Wingdings" pitchFamily="2" charset="2"/>
              <a:buChar char="Ø"/>
              <a:defRPr sz="1600">
                <a:solidFill>
                  <a:srgbClr val="002060"/>
                </a:solidFill>
              </a:defRPr>
            </a:lvl2pPr>
            <a:lvl3pPr marL="1143000" lvl="2" indent="-228600">
              <a:lnSpc>
                <a:spcPct val="114000"/>
              </a:lnSpc>
              <a:buFont typeface="+mj-lt"/>
              <a:buAutoNum type="arabicPeriod"/>
              <a:defRPr sz="1600">
                <a:solidFill>
                  <a:srgbClr val="002060"/>
                </a:solidFill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Заявление на изготовление Сертификата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Паспорт гражданина Российской Федерации члена ГЭК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либо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Заграничный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паспорт.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Свидетельство о постановке на учет в налоговом органе (ИНН) члена ГЭК.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Страховое свидетельство обязательного государственного пенсионного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страхования (СНИЛС) члена ГЭК.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Распорядительный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Рособрнадзора,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подтверждающий полномочия члена ГЭК.</a:t>
            </a:r>
          </a:p>
          <a:p>
            <a:pPr lvl="1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Документы 1) – 4) могут быть предоставлены в виде оригиналов, либо нотариально заверенных копий.</a:t>
            </a:r>
          </a:p>
          <a:p>
            <a:pPr lvl="1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40352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877888"/>
            <a:ext cx="2743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G:\Файлы\Работа\presentation\new\bg-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6588"/>
            <a:ext cx="89296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806450"/>
            <a:ext cx="5329238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1600" b="1" dirty="0" smtClean="0">
                <a:solidFill>
                  <a:srgbClr val="F15A22"/>
                </a:solidFill>
                <a:ea typeface="MS PGothic" pitchFamily="34" charset="-128"/>
              </a:rPr>
              <a:t>Увеличение количества онлайн аудиторий в ППЭ до 80% за счет: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kumimoji="0" lang="ru-RU" altLang="ru-RU" sz="1600" b="1" dirty="0" smtClean="0">
              <a:solidFill>
                <a:schemeClr val="accent1">
                  <a:lumMod val="75000"/>
                </a:schemeClr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Расширения существующих каналов при наличии технической возможности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Строительства новых каналов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Аренды каналов у альтернативных операторов связи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Интеграции с существующими системами видеонаблюдения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kumimoji="0" lang="ru-RU" altLang="ru-RU" sz="1600" b="1" dirty="0">
              <a:solidFill>
                <a:srgbClr val="00206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1600" b="1" dirty="0" smtClean="0">
                <a:solidFill>
                  <a:srgbClr val="F15A22"/>
                </a:solidFill>
                <a:ea typeface="MS PGothic" pitchFamily="34" charset="-128"/>
              </a:rPr>
              <a:t>Реализация </a:t>
            </a:r>
            <a:r>
              <a:rPr kumimoji="0" lang="en-US" altLang="ru-RU" sz="1600" b="1" dirty="0">
                <a:solidFill>
                  <a:srgbClr val="F15A22"/>
                </a:solidFill>
                <a:ea typeface="MS PGothic" pitchFamily="34" charset="-128"/>
              </a:rPr>
              <a:t>CCTV</a:t>
            </a:r>
            <a:r>
              <a:rPr kumimoji="0" lang="ru-RU" altLang="ru-RU" sz="1600" b="1" dirty="0">
                <a:solidFill>
                  <a:srgbClr val="F15A22"/>
                </a:solidFill>
                <a:ea typeface="MS PGothic" pitchFamily="34" charset="-128"/>
              </a:rPr>
              <a:t> решений (система телевидения замкнутого периметра ) в </a:t>
            </a:r>
            <a:r>
              <a:rPr kumimoji="0" lang="ru-RU" altLang="ru-RU" sz="1600" b="1" dirty="0" smtClean="0">
                <a:solidFill>
                  <a:srgbClr val="F15A22"/>
                </a:solidFill>
                <a:ea typeface="MS PGothic" pitchFamily="34" charset="-128"/>
              </a:rPr>
              <a:t>ППЭ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kumimoji="0" lang="ru-RU" altLang="ru-RU" sz="1600" b="1" dirty="0" smtClean="0">
              <a:solidFill>
                <a:srgbClr val="F15A22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  <a:t>Возможность наблюдать из штаба за всеми аудиториями в ППЭ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  <a:t>Ставить метки о нарушениях в аудиториях ППЭ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  <a:t>Загружать результаты работы с нарушениями на портал </a:t>
            </a:r>
            <a:b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</a:br>
            <a:endParaRPr kumimoji="0" lang="ru-RU" altLang="ru-RU" sz="1600" b="1" dirty="0">
              <a:solidFill>
                <a:srgbClr val="00206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1600" b="1" dirty="0" smtClean="0">
                <a:solidFill>
                  <a:srgbClr val="F15A22"/>
                </a:solidFill>
                <a:ea typeface="MS PGothic" pitchFamily="34" charset="-128"/>
              </a:rPr>
              <a:t>Модернизация оборудования путем установки </a:t>
            </a:r>
            <a:r>
              <a:rPr kumimoji="0" lang="en-US" altLang="ru-RU" sz="1600" b="1" dirty="0" err="1" smtClean="0">
                <a:solidFill>
                  <a:srgbClr val="F15A22"/>
                </a:solidFill>
                <a:ea typeface="MS PGothic" pitchFamily="34" charset="-128"/>
              </a:rPr>
              <a:t>ip</a:t>
            </a:r>
            <a:r>
              <a:rPr kumimoji="0" lang="ru-RU" altLang="ru-RU" sz="1600" b="1" dirty="0" smtClean="0">
                <a:solidFill>
                  <a:srgbClr val="F15A22"/>
                </a:solidFill>
                <a:ea typeface="MS PGothic" pitchFamily="34" charset="-128"/>
              </a:rPr>
              <a:t>-камер</a:t>
            </a:r>
            <a:endParaRPr kumimoji="0" lang="ru-RU" altLang="ru-RU" sz="1600" b="1" dirty="0">
              <a:solidFill>
                <a:srgbClr val="F15A22"/>
              </a:solidFill>
              <a:ea typeface="MS PGothic" pitchFamily="34" charset="-128"/>
            </a:endParaRPr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2443163" y="1898650"/>
            <a:ext cx="819150" cy="933450"/>
            <a:chOff x="2447436" y="2136734"/>
            <a:chExt cx="819597" cy="933981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703162" y="3061185"/>
              <a:ext cx="563871" cy="9530"/>
            </a:xfrm>
            <a:prstGeom prst="line">
              <a:avLst/>
            </a:prstGeom>
            <a:ln w="31750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2447436" y="2136734"/>
              <a:ext cx="189193" cy="864096"/>
              <a:chOff x="2423474" y="2132856"/>
              <a:chExt cx="189193" cy="86409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612489" y="2204335"/>
                <a:ext cx="0" cy="792612"/>
              </a:xfrm>
              <a:prstGeom prst="line">
                <a:avLst/>
              </a:prstGeom>
              <a:ln w="31750">
                <a:solidFill>
                  <a:srgbClr val="F15A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23474" y="2132856"/>
                <a:ext cx="112773" cy="0"/>
              </a:xfrm>
              <a:prstGeom prst="line">
                <a:avLst/>
              </a:prstGeom>
              <a:ln w="31750">
                <a:solidFill>
                  <a:srgbClr val="F15A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Дуга 12"/>
              <p:cNvSpPr/>
              <p:nvPr/>
            </p:nvSpPr>
            <p:spPr>
              <a:xfrm>
                <a:off x="2428239" y="2132856"/>
                <a:ext cx="184250" cy="144545"/>
              </a:xfrm>
              <a:prstGeom prst="arc">
                <a:avLst/>
              </a:prstGeom>
              <a:ln w="31750">
                <a:solidFill>
                  <a:srgbClr val="F15A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23" name="Дуга 22"/>
            <p:cNvSpPr/>
            <p:nvPr/>
          </p:nvSpPr>
          <p:spPr>
            <a:xfrm rot="11550740">
              <a:off x="2634863" y="2951585"/>
              <a:ext cx="185838" cy="117542"/>
            </a:xfrm>
            <a:prstGeom prst="arc">
              <a:avLst/>
            </a:prstGeom>
            <a:ln w="31750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3262313" y="1023938"/>
            <a:ext cx="0" cy="4822825"/>
          </a:xfrm>
          <a:prstGeom prst="line">
            <a:avLst/>
          </a:prstGeom>
          <a:ln w="31750"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260725" y="1023938"/>
            <a:ext cx="306388" cy="0"/>
          </a:xfrm>
          <a:prstGeom prst="line">
            <a:avLst/>
          </a:prstGeom>
          <a:ln w="31750">
            <a:solidFill>
              <a:srgbClr val="F15A2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2313" y="3689350"/>
            <a:ext cx="307975" cy="0"/>
          </a:xfrm>
          <a:prstGeom prst="line">
            <a:avLst/>
          </a:prstGeom>
          <a:ln w="31750">
            <a:solidFill>
              <a:srgbClr val="F15A2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260725" y="5846763"/>
            <a:ext cx="306388" cy="0"/>
          </a:xfrm>
          <a:prstGeom prst="line">
            <a:avLst/>
          </a:prstGeom>
          <a:ln w="31750">
            <a:solidFill>
              <a:srgbClr val="F15A2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2339975" y="1857375"/>
            <a:ext cx="103188" cy="80963"/>
          </a:xfrm>
          <a:prstGeom prst="ellipse">
            <a:avLst/>
          </a:prstGeom>
          <a:solidFill>
            <a:srgbClr val="F15A22"/>
          </a:solidFill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53" name="Picture 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88" y="3284538"/>
            <a:ext cx="18732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4667250"/>
            <a:ext cx="1514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893175" cy="56197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800" b="1" dirty="0" smtClean="0">
                <a:latin typeface="Arial" charset="0"/>
                <a:cs typeface="Arial" charset="0"/>
              </a:rPr>
              <a:t>Модернизация системы видеонаблюдения в субъектах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179512" y="764704"/>
          <a:ext cx="4464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57332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2014 году из ППЭ было удалено 30 участников ЕГЭ, что составило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0,16%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от общего количества участников ЕГЭ, в 2013 году – 50 участников ЕГЭ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0,24%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607496" y="764704"/>
          <a:ext cx="4536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Файлы\Работа\presentation\new\bg-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395288"/>
            <a:ext cx="890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23138" y="819150"/>
            <a:ext cx="14255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dirty="0">
              <a:solidFill>
                <a:srgbClr val="558ED5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375" y="765175"/>
            <a:ext cx="851058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Доработка функционала портала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  <a:hlinkClick r:id="rId3"/>
              </a:rPr>
              <a:t>www.smotriege.ru</a:t>
            </a: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Сервисная поддержка функционирования портала 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  <a:hlinkClick r:id="rId3"/>
              </a:rPr>
              <a:t>www.smotriege.ru</a:t>
            </a: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Актуализация программного обеспечения для (далее ПО) ПАК, в том числе в части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CCTV-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решения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Сервисная поддержка ПО ПАК в части доработки программного образа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Сервисная поддержка функционирования ПО центров обработки данных (далее ЦОД)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Сервисная поддержка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call-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центра 7 на 24 в период проведения ЕГЭ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err="1">
                <a:solidFill>
                  <a:srgbClr val="002060"/>
                </a:solidFill>
                <a:ea typeface="MS PGothic" pitchFamily="34" charset="-128"/>
              </a:rPr>
              <a:t>Серисная</a:t>
            </a:r>
            <a: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  <a:t> поддержка </a:t>
            </a:r>
            <a:r>
              <a:rPr kumimoji="0" lang="ru-RU" altLang="ru-RU" sz="1600" b="1" dirty="0" err="1">
                <a:solidFill>
                  <a:srgbClr val="002060"/>
                </a:solidFill>
                <a:ea typeface="MS PGothic" pitchFamily="34" charset="-128"/>
              </a:rPr>
              <a:t>видеостены</a:t>
            </a:r>
            <a:r>
              <a:rPr kumimoji="0" lang="ru-RU" altLang="ru-RU" sz="1600" b="1" dirty="0">
                <a:solidFill>
                  <a:srgbClr val="002060"/>
                </a:solidFill>
                <a:ea typeface="MS PGothic" pitchFamily="34" charset="-128"/>
              </a:rPr>
              <a:t> на площадке </a:t>
            </a:r>
            <a:r>
              <a:rPr kumimoji="0" lang="ru-RU" altLang="ru-RU" sz="1600" b="1" dirty="0" err="1">
                <a:solidFill>
                  <a:srgbClr val="002060"/>
                </a:solidFill>
                <a:ea typeface="MS PGothic" pitchFamily="34" charset="-128"/>
              </a:rPr>
              <a:t>Рособрнадзора</a:t>
            </a:r>
            <a:endParaRPr kumimoji="0" lang="en-US" altLang="ru-RU" sz="1600" b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Организация номера в коде 8 800 для поддержки представителей ППЭ и пользователей портала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Трафик от узлов связи до ЦОД в каждом субъекте РФ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Хранение данных в ЦОД для </a:t>
            </a:r>
            <a:r>
              <a:rPr kumimoji="0" lang="ru-RU" altLang="ru-RU" sz="1600" b="1" dirty="0" err="1" smtClean="0">
                <a:solidFill>
                  <a:srgbClr val="002060"/>
                </a:solidFill>
                <a:ea typeface="MS PGothic" pitchFamily="34" charset="-128"/>
              </a:rPr>
              <a:t>онлайн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 ПАК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kumimoji="0" lang="ru-RU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kumimoji="0" lang="ru-RU" altLang="ru-RU" sz="16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0825" y="922338"/>
            <a:ext cx="1588" cy="5099050"/>
          </a:xfrm>
          <a:prstGeom prst="line">
            <a:avLst/>
          </a:prstGeom>
          <a:ln w="31750"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47650" y="922338"/>
            <a:ext cx="312738" cy="5099050"/>
            <a:chOff x="247028" y="921841"/>
            <a:chExt cx="312907" cy="509944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794" y="3860532"/>
              <a:ext cx="308141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0205" y="921841"/>
              <a:ext cx="306554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48617" y="1412416"/>
              <a:ext cx="306553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48617" y="1844250"/>
              <a:ext cx="306553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0205" y="2565031"/>
              <a:ext cx="306554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8617" y="3068308"/>
              <a:ext cx="306553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1794" y="4292365"/>
              <a:ext cx="308141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47028" y="4797230"/>
              <a:ext cx="308141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794" y="5518011"/>
              <a:ext cx="308141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47028" y="6021288"/>
              <a:ext cx="308141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1403648" y="260648"/>
            <a:ext cx="8626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dirty="0">
                <a:latin typeface="Arial" charset="0"/>
              </a:rPr>
              <a:t>Федеральная финансовая составляющая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айлы\Работа\presentation\new\bg-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395288"/>
            <a:ext cx="890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23138" y="819150"/>
            <a:ext cx="14255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dirty="0">
              <a:solidFill>
                <a:srgbClr val="558ED5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887412"/>
            <a:ext cx="8676456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Сервисная поддержка оборудования в ППЭ мобильными бригадами, включая первичное обследование перед экзаменами и во время  проведения экзаменов (для ППЭ оснащенных в 2014г.)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Логистика оборудования  в тех субъектах где принято решение о централизованном  хранении ПАК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Интеграция существующей системы видеонаблюдения  в субъекте РФ для трансляции на портале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  <a:hlinkClick r:id="rId3"/>
              </a:rPr>
              <a:t>www.smotriege.ru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Развертывание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CCTV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-решения, включая прокладку локальных вычислительных сетей внутри ППЭ, установку  дополнительного оборудования (если применимо)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Организация инфраструктуры по видеонаблюдению в новых ППЭ, включая работы по монтажу и настройке оборудования, организации локальных вычислительных сетей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Строительство вновь создаваемых каналов связи, </a:t>
            </a:r>
            <a:r>
              <a:rPr kumimoji="0" lang="ru-RU" altLang="ru-RU" sz="1600" b="1" dirty="0" err="1" smtClean="0">
                <a:solidFill>
                  <a:srgbClr val="002060"/>
                </a:solidFill>
                <a:ea typeface="MS PGothic" pitchFamily="34" charset="-128"/>
              </a:rPr>
              <a:t>доумощнение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 существующих, аренда каналов связи у альтернативных операторов связи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Трафик от ППЭ до узлов связи в каждом субъекте РФ</a:t>
            </a:r>
            <a:endParaRPr kumimoji="0" lang="en-US" altLang="ru-RU" sz="1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endParaRPr kumimoji="0" lang="ru-RU" altLang="ru-RU" sz="6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Хранение данных в ЦОД из внутренних систем видеонаблюдения при использовании хостинга и размещении данных на портал 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  <a:hlinkClick r:id="rId3"/>
              </a:rPr>
              <a:t>www.smotriege.ru</a:t>
            </a:r>
            <a:r>
              <a:rPr kumimoji="0" lang="en-US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kumimoji="0" lang="ru-RU" altLang="ru-RU" sz="1600" b="1" dirty="0" smtClean="0">
                <a:solidFill>
                  <a:srgbClr val="002060"/>
                </a:solidFill>
                <a:ea typeface="MS PGothic" pitchFamily="34" charset="-128"/>
              </a:rPr>
              <a:t>в онлайн доступе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kumimoji="0" lang="ru-RU" altLang="ru-RU" sz="16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251520" y="980728"/>
            <a:ext cx="315913" cy="4770438"/>
            <a:chOff x="244007" y="746125"/>
            <a:chExt cx="315928" cy="477110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945" y="746125"/>
              <a:ext cx="0" cy="4771107"/>
            </a:xfrm>
            <a:prstGeom prst="line">
              <a:avLst/>
            </a:prstGeom>
            <a:ln w="31750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945" y="782643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1945" y="2132207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4007" y="2781585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47182" y="3607201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51945" y="5229854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945" y="5517232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51945" y="4364545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1945" y="1557452"/>
              <a:ext cx="307990" cy="0"/>
            </a:xfrm>
            <a:prstGeom prst="line">
              <a:avLst/>
            </a:prstGeom>
            <a:ln w="31750">
              <a:solidFill>
                <a:srgbClr val="F15A2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1331640" y="260648"/>
            <a:ext cx="8626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dirty="0">
                <a:latin typeface="Arial" charset="0"/>
              </a:rPr>
              <a:t>Региональная финансовая составляющая проекта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8424" y="64886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908720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971600" y="60212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Сводная таблица нарушений ЕГЭ-2014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908720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3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692696"/>
          <a:ext cx="88924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43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357148171"/>
              </p:ext>
            </p:extLst>
          </p:nvPr>
        </p:nvGraphicFramePr>
        <p:xfrm>
          <a:off x="-684584" y="980728"/>
          <a:ext cx="10948989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Основные Нарушения должностных инструкций </a:t>
            </a:r>
            <a:b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организаторами в аудитории</a:t>
            </a: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2853267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117851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26" y="2372784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464" y="2722033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1" y="2516718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1" y="2660651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182284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758825" y="442385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1340768"/>
            <a:ext cx="3910781" cy="61171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Установка системы видеонаблюдения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 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340768"/>
            <a:ext cx="3910781" cy="64981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Сокращение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пунктов проведения ЕГЭ </a:t>
            </a:r>
            <a:endParaRPr lang="ru-RU" sz="1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 20%</a:t>
            </a:r>
            <a:endParaRPr lang="ru-RU" sz="1400" b="1" dirty="0">
              <a:solidFill>
                <a:srgbClr val="2E3192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204864"/>
            <a:ext cx="3910781" cy="8226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Запрет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на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наличие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средств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связи</a:t>
            </a: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692696"/>
            <a:ext cx="731768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mbria" pitchFamily="18" charset="0"/>
              </a:rPr>
              <a:t>Меры, обеспечившие объективность ЕГЭ-2014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140968"/>
            <a:ext cx="3910781" cy="8099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Обучение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председателей предметных комиссий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78389" y="4101506"/>
            <a:ext cx="3910781" cy="86366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Организация межрегиональной перекрестной проверки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365104"/>
            <a:ext cx="3910781" cy="9609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Варианты КИМ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по часовым поясам,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разработка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КИМ в "чистой" </a:t>
            </a: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зоне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284984"/>
            <a:ext cx="3910781" cy="9609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Доставка ЭМ ФГУП «Главный центр специальной связи»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6475" y="5254495"/>
            <a:ext cx="3910781" cy="67078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Широкая информационная кампания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860032" y="2204864"/>
            <a:ext cx="3910781" cy="82262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Оборудование </a:t>
            </a:r>
            <a:r>
              <a:rPr lang="ru-RU" sz="1400" b="1" dirty="0">
                <a:solidFill>
                  <a:srgbClr val="2E3192"/>
                </a:solidFill>
                <a:latin typeface="Cambria" pitchFamily="18" charset="0"/>
              </a:rPr>
              <a:t>ППЭ металлоискателями</a:t>
            </a: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5445224"/>
            <a:ext cx="3910781" cy="96096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Федеральные общественные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itchFamily="18" charset="0"/>
              </a:rPr>
              <a:t>наблюдатели в регионах</a:t>
            </a: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3550</Words>
  <Application>Microsoft Office PowerPoint</Application>
  <PresentationFormat>Экран (4:3)</PresentationFormat>
  <Paragraphs>682</Paragraphs>
  <Slides>41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Итоги ГИА-11   2014 года.   Изменения процедуры проведения ГИА-11 в 2015 году</vt:lpstr>
      <vt:lpstr>Слайд 2</vt:lpstr>
      <vt:lpstr>Слайд 3</vt:lpstr>
      <vt:lpstr>Слайд 4</vt:lpstr>
      <vt:lpstr>Слайд 5</vt:lpstr>
      <vt:lpstr>Слайд 6</vt:lpstr>
      <vt:lpstr>Слайд 7</vt:lpstr>
      <vt:lpstr>     Основные Нарушения должностных инструкций  организаторами в аудитории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«Открытый Банк заданий ЕГЭ - 2015»</vt:lpstr>
      <vt:lpstr>Слайд 28</vt:lpstr>
      <vt:lpstr>Слайд 29</vt:lpstr>
      <vt:lpstr>Слайд 30</vt:lpstr>
      <vt:lpstr>Слайд 31</vt:lpstr>
      <vt:lpstr>4. Качество письменной речи 5. Грамотность </vt:lpstr>
      <vt:lpstr>Слайд 33</vt:lpstr>
      <vt:lpstr>Бланк записи</vt:lpstr>
      <vt:lpstr>Слайд 35</vt:lpstr>
      <vt:lpstr>Слайд 36</vt:lpstr>
      <vt:lpstr>Слайд 37</vt:lpstr>
      <vt:lpstr>Слайд 38</vt:lpstr>
      <vt:lpstr>Модернизация системы видеонаблюдения в субъектах РФ</vt:lpstr>
      <vt:lpstr>Слайд 40</vt:lpstr>
      <vt:lpstr>Слайд 41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bragina</cp:lastModifiedBy>
  <cp:revision>125</cp:revision>
  <dcterms:created xsi:type="dcterms:W3CDTF">2014-10-16T05:54:08Z</dcterms:created>
  <dcterms:modified xsi:type="dcterms:W3CDTF">2014-10-23T08:36:06Z</dcterms:modified>
</cp:coreProperties>
</file>